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59" r:id="rId4"/>
    <p:sldId id="260" r:id="rId5"/>
    <p:sldId id="261" r:id="rId6"/>
    <p:sldId id="262" r:id="rId7"/>
    <p:sldId id="269" r:id="rId8"/>
    <p:sldId id="263" r:id="rId9"/>
    <p:sldId id="264" r:id="rId10"/>
    <p:sldId id="272" r:id="rId11"/>
    <p:sldId id="273" r:id="rId12"/>
    <p:sldId id="274" r:id="rId13"/>
    <p:sldId id="265" r:id="rId14"/>
    <p:sldId id="266" r:id="rId15"/>
    <p:sldId id="267"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94660"/>
  </p:normalViewPr>
  <p:slideViewPr>
    <p:cSldViewPr>
      <p:cViewPr>
        <p:scale>
          <a:sx n="100" d="100"/>
          <a:sy n="100" d="100"/>
        </p:scale>
        <p:origin x="-1014"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0B24E95-717E-4B79-8545-15FC23989A06}" type="datetimeFigureOut">
              <a:rPr lang="en-US" smtClean="0"/>
              <a:t>5/6/2017</a:t>
            </a:fld>
            <a:endParaRPr lang="en-US"/>
          </a:p>
        </p:txBody>
      </p:sp>
      <p:sp>
        <p:nvSpPr>
          <p:cNvPr id="16" name="Slide Number Placeholder 15"/>
          <p:cNvSpPr>
            <a:spLocks noGrp="1"/>
          </p:cNvSpPr>
          <p:nvPr>
            <p:ph type="sldNum" sz="quarter" idx="11"/>
          </p:nvPr>
        </p:nvSpPr>
        <p:spPr/>
        <p:txBody>
          <a:bodyPr/>
          <a:lstStyle/>
          <a:p>
            <a:fld id="{7B756A73-5B92-4BF1-8140-F048441C373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4E95-717E-4B79-8545-15FC23989A06}"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56A73-5B92-4BF1-8140-F048441C37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24E95-717E-4B79-8545-15FC23989A06}"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56A73-5B92-4BF1-8140-F048441C37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0B24E95-717E-4B79-8545-15FC23989A06}" type="datetimeFigureOut">
              <a:rPr lang="en-US" smtClean="0"/>
              <a:t>5/6/2017</a:t>
            </a:fld>
            <a:endParaRPr lang="en-US"/>
          </a:p>
        </p:txBody>
      </p:sp>
      <p:sp>
        <p:nvSpPr>
          <p:cNvPr id="15" name="Slide Number Placeholder 14"/>
          <p:cNvSpPr>
            <a:spLocks noGrp="1"/>
          </p:cNvSpPr>
          <p:nvPr>
            <p:ph type="sldNum" sz="quarter" idx="11"/>
          </p:nvPr>
        </p:nvSpPr>
        <p:spPr/>
        <p:txBody>
          <a:bodyPr/>
          <a:lstStyle/>
          <a:p>
            <a:fld id="{7B756A73-5B92-4BF1-8140-F048441C373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0B24E95-717E-4B79-8545-15FC23989A06}" type="datetimeFigureOut">
              <a:rPr lang="en-US" smtClean="0"/>
              <a:t>5/6/2017</a:t>
            </a:fld>
            <a:endParaRPr lang="en-US"/>
          </a:p>
        </p:txBody>
      </p:sp>
      <p:sp>
        <p:nvSpPr>
          <p:cNvPr id="13" name="Slide Number Placeholder 12"/>
          <p:cNvSpPr>
            <a:spLocks noGrp="1"/>
          </p:cNvSpPr>
          <p:nvPr>
            <p:ph type="sldNum" sz="quarter" idx="11"/>
          </p:nvPr>
        </p:nvSpPr>
        <p:spPr/>
        <p:txBody>
          <a:bodyPr/>
          <a:lstStyle/>
          <a:p>
            <a:fld id="{7B756A73-5B92-4BF1-8140-F048441C373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0B24E95-717E-4B79-8545-15FC23989A06}" type="datetimeFigureOut">
              <a:rPr lang="en-US" smtClean="0"/>
              <a:t>5/6/2017</a:t>
            </a:fld>
            <a:endParaRPr lang="en-US"/>
          </a:p>
        </p:txBody>
      </p:sp>
      <p:sp>
        <p:nvSpPr>
          <p:cNvPr id="9" name="Slide Number Placeholder 8"/>
          <p:cNvSpPr>
            <a:spLocks noGrp="1"/>
          </p:cNvSpPr>
          <p:nvPr>
            <p:ph type="sldNum" sz="quarter" idx="11"/>
          </p:nvPr>
        </p:nvSpPr>
        <p:spPr/>
        <p:txBody>
          <a:bodyPr/>
          <a:lstStyle/>
          <a:p>
            <a:fld id="{7B756A73-5B92-4BF1-8140-F048441C373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0B24E95-717E-4B79-8545-15FC23989A06}" type="datetimeFigureOut">
              <a:rPr lang="en-US" smtClean="0"/>
              <a:t>5/6/2017</a:t>
            </a:fld>
            <a:endParaRPr lang="en-US"/>
          </a:p>
        </p:txBody>
      </p:sp>
      <p:sp>
        <p:nvSpPr>
          <p:cNvPr id="15" name="Slide Number Placeholder 14"/>
          <p:cNvSpPr>
            <a:spLocks noGrp="1"/>
          </p:cNvSpPr>
          <p:nvPr>
            <p:ph type="sldNum" sz="quarter" idx="11"/>
          </p:nvPr>
        </p:nvSpPr>
        <p:spPr/>
        <p:txBody>
          <a:bodyPr/>
          <a:lstStyle/>
          <a:p>
            <a:fld id="{7B756A73-5B92-4BF1-8140-F048441C373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0B24E95-717E-4B79-8545-15FC23989A06}" type="datetimeFigureOut">
              <a:rPr lang="en-US" smtClean="0"/>
              <a:t>5/6/2017</a:t>
            </a:fld>
            <a:endParaRPr lang="en-US"/>
          </a:p>
        </p:txBody>
      </p:sp>
      <p:sp>
        <p:nvSpPr>
          <p:cNvPr id="8" name="Slide Number Placeholder 7"/>
          <p:cNvSpPr>
            <a:spLocks noGrp="1"/>
          </p:cNvSpPr>
          <p:nvPr>
            <p:ph type="sldNum" sz="quarter" idx="11"/>
          </p:nvPr>
        </p:nvSpPr>
        <p:spPr/>
        <p:txBody>
          <a:bodyPr/>
          <a:lstStyle/>
          <a:p>
            <a:fld id="{7B756A73-5B92-4BF1-8140-F048441C373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B24E95-717E-4B79-8545-15FC23989A06}" type="datetimeFigureOut">
              <a:rPr lang="en-US" smtClean="0"/>
              <a:t>5/6/2017</a:t>
            </a:fld>
            <a:endParaRPr lang="en-US"/>
          </a:p>
        </p:txBody>
      </p:sp>
      <p:sp>
        <p:nvSpPr>
          <p:cNvPr id="6" name="Slide Number Placeholder 5"/>
          <p:cNvSpPr>
            <a:spLocks noGrp="1"/>
          </p:cNvSpPr>
          <p:nvPr>
            <p:ph type="sldNum" sz="quarter" idx="11"/>
          </p:nvPr>
        </p:nvSpPr>
        <p:spPr/>
        <p:txBody>
          <a:bodyPr/>
          <a:lstStyle/>
          <a:p>
            <a:fld id="{7B756A73-5B92-4BF1-8140-F048441C3735}"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0B24E95-717E-4B79-8545-15FC23989A06}" type="datetimeFigureOut">
              <a:rPr lang="en-US" smtClean="0"/>
              <a:t>5/6/2017</a:t>
            </a:fld>
            <a:endParaRPr lang="en-US"/>
          </a:p>
        </p:txBody>
      </p:sp>
      <p:sp>
        <p:nvSpPr>
          <p:cNvPr id="16" name="Slide Number Placeholder 15"/>
          <p:cNvSpPr>
            <a:spLocks noGrp="1"/>
          </p:cNvSpPr>
          <p:nvPr>
            <p:ph type="sldNum" sz="quarter" idx="11"/>
          </p:nvPr>
        </p:nvSpPr>
        <p:spPr/>
        <p:txBody>
          <a:bodyPr/>
          <a:lstStyle/>
          <a:p>
            <a:fld id="{7B756A73-5B92-4BF1-8140-F048441C373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0B24E95-717E-4B79-8545-15FC23989A06}" type="datetimeFigureOut">
              <a:rPr lang="en-US" smtClean="0"/>
              <a:t>5/6/2017</a:t>
            </a:fld>
            <a:endParaRPr lang="en-US"/>
          </a:p>
        </p:txBody>
      </p:sp>
      <p:sp>
        <p:nvSpPr>
          <p:cNvPr id="14" name="Slide Number Placeholder 13"/>
          <p:cNvSpPr>
            <a:spLocks noGrp="1"/>
          </p:cNvSpPr>
          <p:nvPr>
            <p:ph type="sldNum" sz="quarter" idx="11"/>
          </p:nvPr>
        </p:nvSpPr>
        <p:spPr/>
        <p:txBody>
          <a:bodyPr/>
          <a:lstStyle/>
          <a:p>
            <a:fld id="{7B756A73-5B92-4BF1-8140-F048441C373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0B24E95-717E-4B79-8545-15FC23989A06}" type="datetimeFigureOut">
              <a:rPr lang="en-US" smtClean="0"/>
              <a:t>5/6/2017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B756A73-5B92-4BF1-8140-F048441C37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arch.ebscohost.com/login.aspx?direct=true&amp;db=eric&amp;AN=EJ706113&amp;site=ehost-live" TargetMode="External"/><Relationship Id="rId2" Type="http://schemas.openxmlformats.org/officeDocument/2006/relationships/hyperlink" Target="http://hoover2.mcdaniel.edu:2075/education/docview/1460536248/7967D7E3A8134A8FPQ/2?accountid=12333" TargetMode="External"/><Relationship Id="rId1" Type="http://schemas.openxmlformats.org/officeDocument/2006/relationships/slideLayout" Target="../slideLayouts/slideLayout2.xml"/><Relationship Id="rId5" Type="http://schemas.openxmlformats.org/officeDocument/2006/relationships/hyperlink" Target="pixabay.com" TargetMode="External"/><Relationship Id="rId4" Type="http://schemas.openxmlformats.org/officeDocument/2006/relationships/hyperlink" Target="http://search.ebscohost.com/login.aspx?direct=true&amp;db=a9h&amp;AN=89132689&amp;site=ehost-liv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305800" cy="2152650"/>
          </a:xfrm>
        </p:spPr>
        <p:txBody>
          <a:bodyPr/>
          <a:lstStyle/>
          <a:p>
            <a:r>
              <a:rPr lang="en-US" dirty="0" smtClean="0"/>
              <a:t>Library Reorganization</a:t>
            </a:r>
            <a:endParaRPr lang="en-US" dirty="0"/>
          </a:p>
        </p:txBody>
      </p:sp>
      <p:sp>
        <p:nvSpPr>
          <p:cNvPr id="3" name="Subtitle 2"/>
          <p:cNvSpPr>
            <a:spLocks noGrp="1"/>
          </p:cNvSpPr>
          <p:nvPr>
            <p:ph type="subTitle" idx="1"/>
          </p:nvPr>
        </p:nvSpPr>
        <p:spPr>
          <a:xfrm>
            <a:off x="2133600" y="3375490"/>
            <a:ext cx="6172200" cy="2263309"/>
          </a:xfrm>
        </p:spPr>
        <p:txBody>
          <a:bodyPr>
            <a:normAutofit/>
          </a:bodyPr>
          <a:lstStyle/>
          <a:p>
            <a:r>
              <a:rPr lang="en-US" dirty="0" smtClean="0"/>
              <a:t>an action research project</a:t>
            </a:r>
          </a:p>
          <a:p>
            <a:endParaRPr lang="en-US" dirty="0"/>
          </a:p>
          <a:p>
            <a:pPr algn="r"/>
            <a:r>
              <a:rPr lang="en-US" dirty="0" smtClean="0"/>
              <a:t>By Carol Wellen</a:t>
            </a:r>
          </a:p>
          <a:p>
            <a:pPr algn="r"/>
            <a:r>
              <a:rPr lang="en-US" dirty="0" smtClean="0"/>
              <a:t>RSM 541</a:t>
            </a:r>
          </a:p>
          <a:p>
            <a:endParaRPr lang="en-US" dirty="0"/>
          </a:p>
        </p:txBody>
      </p:sp>
    </p:spTree>
    <p:extLst>
      <p:ext uri="{BB962C8B-B14F-4D97-AF65-F5344CB8AC3E}">
        <p14:creationId xmlns:p14="http://schemas.microsoft.com/office/powerpoint/2010/main" val="246160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181600"/>
            <a:ext cx="7543800" cy="914400"/>
          </a:xfrm>
        </p:spPr>
        <p:txBody>
          <a:bodyPr/>
          <a:lstStyle/>
          <a:p>
            <a:r>
              <a:rPr lang="en-US" sz="4400" dirty="0" smtClean="0"/>
              <a:t>Sample survey</a:t>
            </a:r>
            <a:endParaRPr lang="en-US" sz="4400" dirty="0"/>
          </a:p>
        </p:txBody>
      </p:sp>
      <p:pic>
        <p:nvPicPr>
          <p:cNvPr id="7" name="Content Placeholder 6"/>
          <p:cNvPicPr>
            <a:picLocks noGrp="1" noChangeAspect="1"/>
          </p:cNvPicPr>
          <p:nvPr>
            <p:ph idx="1"/>
          </p:nvPr>
        </p:nvPicPr>
        <p:blipFill>
          <a:blip r:embed="rId2"/>
          <a:stretch>
            <a:fillRect/>
          </a:stretch>
        </p:blipFill>
        <p:spPr>
          <a:xfrm>
            <a:off x="76200" y="152398"/>
            <a:ext cx="8839200" cy="4972050"/>
          </a:xfrm>
          <a:prstGeom prst="rect">
            <a:avLst/>
          </a:prstGeom>
        </p:spPr>
      </p:pic>
    </p:spTree>
    <p:extLst>
      <p:ext uri="{BB962C8B-B14F-4D97-AF65-F5344CB8AC3E}">
        <p14:creationId xmlns:p14="http://schemas.microsoft.com/office/powerpoint/2010/main" val="1796341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533401"/>
            <a:ext cx="7315200" cy="3581399"/>
          </a:xfrm>
        </p:spPr>
        <p:txBody>
          <a:bodyPr>
            <a:noAutofit/>
          </a:bodyPr>
          <a:lstStyle/>
          <a:p>
            <a:pPr marL="475488" lvl="0" indent="-457200">
              <a:buFont typeface="+mj-lt"/>
              <a:buAutoNum type="arabicPeriod"/>
            </a:pPr>
            <a:r>
              <a:rPr lang="en-US" dirty="0" smtClean="0">
                <a:effectLst/>
              </a:rPr>
              <a:t>Do </a:t>
            </a:r>
            <a:r>
              <a:rPr lang="en-US" dirty="0">
                <a:effectLst/>
              </a:rPr>
              <a:t>you </a:t>
            </a:r>
            <a:r>
              <a:rPr lang="en-US" dirty="0" smtClean="0">
                <a:effectLst/>
              </a:rPr>
              <a:t>have </a:t>
            </a:r>
            <a:r>
              <a:rPr lang="en-US" dirty="0">
                <a:effectLst/>
              </a:rPr>
              <a:t>specific books in </a:t>
            </a:r>
            <a:r>
              <a:rPr lang="en-US" dirty="0" smtClean="0">
                <a:effectLst/>
              </a:rPr>
              <a:t>mind when you come to the library, or </a:t>
            </a:r>
            <a:r>
              <a:rPr lang="en-US" dirty="0">
                <a:effectLst/>
              </a:rPr>
              <a:t>do you search by a particular topic or theme?</a:t>
            </a:r>
          </a:p>
          <a:p>
            <a:pPr marL="475488" lvl="0" indent="-457200">
              <a:buFont typeface="+mj-lt"/>
              <a:buAutoNum type="arabicPeriod"/>
            </a:pPr>
            <a:r>
              <a:rPr lang="en-US" dirty="0" smtClean="0">
                <a:effectLst/>
              </a:rPr>
              <a:t>How </a:t>
            </a:r>
            <a:r>
              <a:rPr lang="en-US" dirty="0">
                <a:effectLst/>
              </a:rPr>
              <a:t>often do you feel that you are able to find what you need in the library?</a:t>
            </a:r>
          </a:p>
          <a:p>
            <a:pPr marL="475488" lvl="0" indent="-457200">
              <a:buFont typeface="+mj-lt"/>
              <a:buAutoNum type="arabicPeriod"/>
            </a:pPr>
            <a:r>
              <a:rPr lang="en-US" dirty="0" smtClean="0">
                <a:effectLst/>
              </a:rPr>
              <a:t>Do </a:t>
            </a:r>
            <a:r>
              <a:rPr lang="en-US" dirty="0">
                <a:effectLst/>
              </a:rPr>
              <a:t>you think it is easier, about the same, or more difficult to find the books you need with the new library organization?</a:t>
            </a:r>
          </a:p>
          <a:p>
            <a:pPr marL="475488" lvl="0" indent="-457200">
              <a:buFont typeface="+mj-lt"/>
              <a:buAutoNum type="arabicPeriod"/>
            </a:pPr>
            <a:r>
              <a:rPr lang="en-US" dirty="0" smtClean="0">
                <a:effectLst/>
              </a:rPr>
              <a:t>What </a:t>
            </a:r>
            <a:r>
              <a:rPr lang="en-US" dirty="0">
                <a:effectLst/>
              </a:rPr>
              <a:t>suggestions do you have for ways we can continue to improve the library</a:t>
            </a:r>
            <a:r>
              <a:rPr lang="en-US" dirty="0" smtClean="0">
                <a:effectLst/>
              </a:rPr>
              <a:t>?</a:t>
            </a:r>
            <a:endParaRPr lang="en-US" dirty="0">
              <a:effectLst/>
            </a:endParaRPr>
          </a:p>
        </p:txBody>
      </p:sp>
      <p:sp>
        <p:nvSpPr>
          <p:cNvPr id="3" name="Title 2"/>
          <p:cNvSpPr>
            <a:spLocks noGrp="1"/>
          </p:cNvSpPr>
          <p:nvPr>
            <p:ph type="title"/>
          </p:nvPr>
        </p:nvSpPr>
        <p:spPr>
          <a:xfrm>
            <a:off x="685800" y="5040086"/>
            <a:ext cx="7543800" cy="914400"/>
          </a:xfrm>
        </p:spPr>
        <p:txBody>
          <a:bodyPr/>
          <a:lstStyle/>
          <a:p>
            <a:r>
              <a:rPr lang="en-US" sz="4400" dirty="0" smtClean="0"/>
              <a:t>Sample interview</a:t>
            </a:r>
            <a:endParaRPr lang="en-US" sz="4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810000"/>
            <a:ext cx="1613535" cy="2438400"/>
          </a:xfrm>
          <a:prstGeom prst="rect">
            <a:avLst/>
          </a:prstGeom>
        </p:spPr>
      </p:pic>
    </p:spTree>
    <p:extLst>
      <p:ext uri="{BB962C8B-B14F-4D97-AF65-F5344CB8AC3E}">
        <p14:creationId xmlns:p14="http://schemas.microsoft.com/office/powerpoint/2010/main" val="397142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5729121"/>
              </p:ext>
            </p:extLst>
          </p:nvPr>
        </p:nvGraphicFramePr>
        <p:xfrm>
          <a:off x="1904998" y="628396"/>
          <a:ext cx="5257072" cy="4683760"/>
        </p:xfrm>
        <a:graphic>
          <a:graphicData uri="http://schemas.openxmlformats.org/drawingml/2006/table">
            <a:tbl>
              <a:tblPr firstRow="1" firstCol="1" bandRow="1">
                <a:tableStyleId>{5C22544A-7EE6-4342-B048-85BDC9FD1C3A}</a:tableStyleId>
              </a:tblPr>
              <a:tblGrid>
                <a:gridCol w="1314268"/>
                <a:gridCol w="1314268"/>
                <a:gridCol w="1314268"/>
                <a:gridCol w="1314268"/>
              </a:tblGrid>
              <a:tr h="639785">
                <a:tc>
                  <a:txBody>
                    <a:bodyPr/>
                    <a:lstStyle/>
                    <a:p>
                      <a:pPr marL="0" marR="0" algn="ctr">
                        <a:lnSpc>
                          <a:spcPct val="115000"/>
                        </a:lnSpc>
                        <a:spcBef>
                          <a:spcPts val="0"/>
                        </a:spcBef>
                        <a:spcAft>
                          <a:spcPts val="1000"/>
                        </a:spcAft>
                      </a:pPr>
                      <a:r>
                        <a:rPr lang="en-US" sz="1000" dirty="0">
                          <a:effectLst/>
                        </a:rPr>
                        <a:t>Row Labels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dirty="0">
                          <a:effectLst/>
                        </a:rPr>
                        <a:t>Sum of Circs </a:t>
                      </a:r>
                    </a:p>
                    <a:p>
                      <a:pPr marL="0" marR="0" algn="ctr">
                        <a:lnSpc>
                          <a:spcPct val="115000"/>
                        </a:lnSpc>
                        <a:spcBef>
                          <a:spcPts val="0"/>
                        </a:spcBef>
                        <a:spcAft>
                          <a:spcPts val="1000"/>
                        </a:spcAft>
                      </a:pPr>
                      <a:r>
                        <a:rPr lang="en-US" sz="1000" dirty="0">
                          <a:effectLst/>
                        </a:rPr>
                        <a:t>this Period</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dirty="0">
                          <a:effectLst/>
                        </a:rPr>
                        <a:t>Percentage of Circulation </a:t>
                      </a:r>
                    </a:p>
                    <a:p>
                      <a:pPr marL="0" marR="0" algn="ctr">
                        <a:lnSpc>
                          <a:spcPct val="115000"/>
                        </a:lnSpc>
                        <a:spcBef>
                          <a:spcPts val="0"/>
                        </a:spcBef>
                        <a:spcAft>
                          <a:spcPts val="1000"/>
                        </a:spcAft>
                      </a:pPr>
                      <a:r>
                        <a:rPr lang="en-US" sz="1000" dirty="0">
                          <a:effectLst/>
                        </a:rPr>
                        <a:t>2016-2017</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dirty="0">
                          <a:effectLst/>
                        </a:rPr>
                        <a:t>Collection Percentage</a:t>
                      </a:r>
                      <a:endParaRPr lang="en-US" sz="1000" dirty="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E</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2831</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21.1%</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23.5%</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EBK</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1.7%</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FIC</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2908</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21.6%</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17.6%</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a:effectLst/>
                        </a:rPr>
                        <a:t>GRN</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1100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8.2%</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1.5%</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a:effectLst/>
                        </a:rPr>
                        <a:t>KIT</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0.2%</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MAG</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42</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0.3%</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0.1%</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NF</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000s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233</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1.7%</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0.6%</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a:effectLst/>
                        </a:rPr>
                        <a:t>100s</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262</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1.9%</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0.6%</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200s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14</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0.1%</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0.4%</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300s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501</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3.7%</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8.1%</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a:effectLst/>
                        </a:rPr>
                        <a:t>400s</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28</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0.2%</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0.6%</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500s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1662</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12.4%</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16.4%</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600s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1948</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14.5%</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7.2%</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700s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1126</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8.4%</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6.7%</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800s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123</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0.9%</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2.5%</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900s</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287</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2.1%</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5.7%</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BIO</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362</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2.7%</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4.7%</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PRO</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0.5%</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REF</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18</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0.1%</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1.3%</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SC</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1</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0.1%</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VID</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0.0%</a:t>
                      </a:r>
                      <a:endParaRPr lang="en-US" sz="100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a:effectLst/>
                        </a:rPr>
                        <a:t>0.2%</a:t>
                      </a:r>
                      <a:endParaRPr lang="en-US" sz="1000">
                        <a:effectLst/>
                        <a:latin typeface="Calibri"/>
                        <a:ea typeface="Calibri"/>
                        <a:cs typeface="Times New Roman"/>
                      </a:endParaRPr>
                    </a:p>
                  </a:txBody>
                  <a:tcPr marL="49057" marR="49057" marT="0" marB="0" anchor="b"/>
                </a:tc>
              </a:tr>
              <a:tr h="163523">
                <a:tc>
                  <a:txBody>
                    <a:bodyPr/>
                    <a:lstStyle/>
                    <a:p>
                      <a:pPr marL="0" marR="0" algn="ctr">
                        <a:lnSpc>
                          <a:spcPct val="115000"/>
                        </a:lnSpc>
                        <a:spcBef>
                          <a:spcPts val="0"/>
                        </a:spcBef>
                        <a:spcAft>
                          <a:spcPts val="1000"/>
                        </a:spcAft>
                      </a:pPr>
                      <a:r>
                        <a:rPr lang="en-US" sz="1000" dirty="0">
                          <a:effectLst/>
                        </a:rPr>
                        <a:t>Grand Total</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dirty="0">
                          <a:effectLst/>
                        </a:rPr>
                        <a:t>13446</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dirty="0">
                          <a:effectLst/>
                        </a:rPr>
                        <a:t>100.0%</a:t>
                      </a:r>
                      <a:endParaRPr lang="en-US" sz="1000" dirty="0">
                        <a:effectLst/>
                        <a:latin typeface="Calibri"/>
                        <a:ea typeface="Calibri"/>
                        <a:cs typeface="Times New Roman"/>
                      </a:endParaRPr>
                    </a:p>
                  </a:txBody>
                  <a:tcPr marL="49057" marR="49057" marT="0" marB="0" anchor="b"/>
                </a:tc>
                <a:tc>
                  <a:txBody>
                    <a:bodyPr/>
                    <a:lstStyle/>
                    <a:p>
                      <a:pPr marL="0" marR="0" algn="ctr">
                        <a:lnSpc>
                          <a:spcPct val="115000"/>
                        </a:lnSpc>
                        <a:spcBef>
                          <a:spcPts val="0"/>
                        </a:spcBef>
                        <a:spcAft>
                          <a:spcPts val="1000"/>
                        </a:spcAft>
                      </a:pPr>
                      <a:r>
                        <a:rPr lang="en-US" sz="1000" dirty="0">
                          <a:effectLst/>
                        </a:rPr>
                        <a:t>100.0%</a:t>
                      </a:r>
                      <a:endParaRPr lang="en-US" sz="1000" dirty="0">
                        <a:effectLst/>
                        <a:latin typeface="Calibri"/>
                        <a:ea typeface="Calibri"/>
                        <a:cs typeface="Times New Roman"/>
                      </a:endParaRPr>
                    </a:p>
                  </a:txBody>
                  <a:tcPr marL="49057" marR="49057" marT="0" marB="0" anchor="b"/>
                </a:tc>
              </a:tr>
            </a:tbl>
          </a:graphicData>
        </a:graphic>
      </p:graphicFrame>
      <p:sp>
        <p:nvSpPr>
          <p:cNvPr id="3" name="Title 2"/>
          <p:cNvSpPr>
            <a:spLocks noGrp="1"/>
          </p:cNvSpPr>
          <p:nvPr>
            <p:ph type="title"/>
          </p:nvPr>
        </p:nvSpPr>
        <p:spPr>
          <a:xfrm>
            <a:off x="533400" y="5257800"/>
            <a:ext cx="7543800" cy="914400"/>
          </a:xfrm>
        </p:spPr>
        <p:txBody>
          <a:bodyPr/>
          <a:lstStyle/>
          <a:p>
            <a:r>
              <a:rPr lang="en-US" sz="4400" dirty="0" smtClean="0"/>
              <a:t>Sample circulation data</a:t>
            </a:r>
            <a:endParaRPr lang="en-US" sz="4400" dirty="0"/>
          </a:p>
        </p:txBody>
      </p:sp>
    </p:spTree>
    <p:extLst>
      <p:ext uri="{BB962C8B-B14F-4D97-AF65-F5344CB8AC3E}">
        <p14:creationId xmlns:p14="http://schemas.microsoft.com/office/powerpoint/2010/main" val="184777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685801"/>
            <a:ext cx="6934200" cy="4114799"/>
          </a:xfrm>
        </p:spPr>
        <p:txBody>
          <a:bodyPr/>
          <a:lstStyle/>
          <a:p>
            <a:pPr marL="18288" indent="0">
              <a:buNone/>
            </a:pPr>
            <a:r>
              <a:rPr lang="en-US" dirty="0" smtClean="0">
                <a:effectLst/>
              </a:rPr>
              <a:t>Findings will include survey results, student and teacher feedback, and circulation statistics.</a:t>
            </a:r>
          </a:p>
          <a:p>
            <a:r>
              <a:rPr lang="en-US" dirty="0" smtClean="0">
                <a:effectLst/>
              </a:rPr>
              <a:t>A high level description of survey results and feedback will be shared with students on the morning announcements.</a:t>
            </a:r>
          </a:p>
          <a:p>
            <a:r>
              <a:rPr lang="en-US" dirty="0" smtClean="0">
                <a:effectLst/>
              </a:rPr>
              <a:t>A one page pamphlet of findings will be shared with teachers and staff at the monthly staff meeting.</a:t>
            </a:r>
          </a:p>
          <a:p>
            <a:r>
              <a:rPr lang="en-US" dirty="0" smtClean="0">
                <a:effectLst/>
              </a:rPr>
              <a:t>Survey results and circulation statistics can be shared with parents in the monthly Liberty newsletter.</a:t>
            </a:r>
          </a:p>
          <a:p>
            <a:r>
              <a:rPr lang="en-US" dirty="0" smtClean="0">
                <a:effectLst/>
              </a:rPr>
              <a:t>The complete </a:t>
            </a:r>
            <a:r>
              <a:rPr lang="en-US" dirty="0" smtClean="0">
                <a:effectLst/>
              </a:rPr>
              <a:t>action research report </a:t>
            </a:r>
            <a:r>
              <a:rPr lang="en-US" dirty="0" smtClean="0">
                <a:effectLst/>
              </a:rPr>
              <a:t>will be shared with the administration.</a:t>
            </a:r>
            <a:endParaRPr lang="en-US" dirty="0">
              <a:effectLst/>
            </a:endParaRPr>
          </a:p>
          <a:p>
            <a:endParaRPr lang="en-US" dirty="0"/>
          </a:p>
        </p:txBody>
      </p:sp>
      <p:sp>
        <p:nvSpPr>
          <p:cNvPr id="3" name="Title 2"/>
          <p:cNvSpPr>
            <a:spLocks noGrp="1"/>
          </p:cNvSpPr>
          <p:nvPr>
            <p:ph type="title"/>
          </p:nvPr>
        </p:nvSpPr>
        <p:spPr/>
        <p:txBody>
          <a:bodyPr/>
          <a:lstStyle/>
          <a:p>
            <a:r>
              <a:rPr lang="en-US" sz="4400" dirty="0" smtClean="0"/>
              <a:t>Reporting the findings</a:t>
            </a:r>
            <a:endParaRPr lang="en-US" sz="4400" dirty="0"/>
          </a:p>
        </p:txBody>
      </p:sp>
    </p:spTree>
    <p:extLst>
      <p:ext uri="{BB962C8B-B14F-4D97-AF65-F5344CB8AC3E}">
        <p14:creationId xmlns:p14="http://schemas.microsoft.com/office/powerpoint/2010/main" val="3083937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685801"/>
            <a:ext cx="7315200" cy="4648199"/>
          </a:xfrm>
        </p:spPr>
        <p:txBody>
          <a:bodyPr>
            <a:noAutofit/>
          </a:bodyPr>
          <a:lstStyle/>
          <a:p>
            <a:pPr lvl="0">
              <a:spcAft>
                <a:spcPts val="600"/>
              </a:spcAft>
            </a:pPr>
            <a:r>
              <a:rPr lang="en-US" dirty="0" smtClean="0">
                <a:effectLst/>
              </a:rPr>
              <a:t>Currently</a:t>
            </a:r>
            <a:r>
              <a:rPr lang="en-US" dirty="0">
                <a:effectLst/>
              </a:rPr>
              <a:t>, students have difficulty finding resources they need in our library.  </a:t>
            </a:r>
            <a:endParaRPr lang="en-US" dirty="0" smtClean="0">
              <a:effectLst/>
            </a:endParaRPr>
          </a:p>
          <a:p>
            <a:pPr>
              <a:spcAft>
                <a:spcPts val="600"/>
              </a:spcAft>
            </a:pPr>
            <a:r>
              <a:rPr lang="en-US" dirty="0">
                <a:effectLst/>
              </a:rPr>
              <a:t>Reading is essential for students to improve their reading proficiency.  Students who cannot find books of interest are more likely to get frustrated </a:t>
            </a:r>
            <a:r>
              <a:rPr lang="en-US" dirty="0" smtClean="0">
                <a:effectLst/>
              </a:rPr>
              <a:t>and </a:t>
            </a:r>
            <a:r>
              <a:rPr lang="en-US" dirty="0">
                <a:effectLst/>
              </a:rPr>
              <a:t>less likely to read</a:t>
            </a:r>
            <a:r>
              <a:rPr lang="en-US" dirty="0" smtClean="0">
                <a:effectLst/>
              </a:rPr>
              <a:t>.</a:t>
            </a:r>
            <a:endParaRPr lang="en-US" dirty="0">
              <a:effectLst/>
            </a:endParaRPr>
          </a:p>
          <a:p>
            <a:pPr lvl="0">
              <a:spcAft>
                <a:spcPts val="600"/>
              </a:spcAft>
            </a:pPr>
            <a:r>
              <a:rPr lang="en-US" dirty="0">
                <a:effectLst/>
              </a:rPr>
              <a:t>Research has shown that organizing a library by genre allows students to find books easier.</a:t>
            </a:r>
          </a:p>
          <a:p>
            <a:pPr lvl="0">
              <a:spcAft>
                <a:spcPts val="600"/>
              </a:spcAft>
            </a:pPr>
            <a:r>
              <a:rPr lang="en-US" dirty="0">
                <a:effectLst/>
              </a:rPr>
              <a:t>Organizing the library collection by genre will allow students at our school to find books easier and read more books of interest to them.</a:t>
            </a:r>
          </a:p>
          <a:p>
            <a:pPr lvl="0">
              <a:spcAft>
                <a:spcPts val="600"/>
              </a:spcAft>
            </a:pPr>
            <a:r>
              <a:rPr lang="en-US" dirty="0">
                <a:effectLst/>
              </a:rPr>
              <a:t>Helping students become independent and successful in looking for reading materials is the key to maintaining their interest in reading</a:t>
            </a:r>
            <a:r>
              <a:rPr lang="en-US" dirty="0" smtClean="0">
                <a:effectLst/>
              </a:rPr>
              <a:t>.</a:t>
            </a:r>
            <a:endParaRPr lang="en-US" dirty="0">
              <a:effectLst/>
            </a:endParaRPr>
          </a:p>
        </p:txBody>
      </p:sp>
      <p:sp>
        <p:nvSpPr>
          <p:cNvPr id="3" name="Title 2"/>
          <p:cNvSpPr>
            <a:spLocks noGrp="1"/>
          </p:cNvSpPr>
          <p:nvPr>
            <p:ph type="title"/>
          </p:nvPr>
        </p:nvSpPr>
        <p:spPr>
          <a:xfrm>
            <a:off x="762000" y="5257800"/>
            <a:ext cx="7543800" cy="914400"/>
          </a:xfrm>
        </p:spPr>
        <p:txBody>
          <a:bodyPr/>
          <a:lstStyle/>
          <a:p>
            <a:r>
              <a:rPr lang="en-US" sz="4400" dirty="0" smtClean="0"/>
              <a:t>Conclusion</a:t>
            </a:r>
            <a:endParaRPr lang="en-US" sz="4400" dirty="0"/>
          </a:p>
        </p:txBody>
      </p:sp>
    </p:spTree>
    <p:extLst>
      <p:ext uri="{BB962C8B-B14F-4D97-AF65-F5344CB8AC3E}">
        <p14:creationId xmlns:p14="http://schemas.microsoft.com/office/powerpoint/2010/main" val="2195457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685801"/>
            <a:ext cx="7620000" cy="5791199"/>
          </a:xfrm>
        </p:spPr>
        <p:txBody>
          <a:bodyPr>
            <a:noAutofit/>
          </a:bodyPr>
          <a:lstStyle/>
          <a:p>
            <a:pPr marL="18288" indent="0" algn="ctr">
              <a:buNone/>
            </a:pPr>
            <a:r>
              <a:rPr lang="en-US" sz="1300" dirty="0">
                <a:effectLst/>
              </a:rPr>
              <a:t>Works </a:t>
            </a:r>
            <a:r>
              <a:rPr lang="en-US" sz="1300" dirty="0" smtClean="0">
                <a:effectLst/>
              </a:rPr>
              <a:t>Cited</a:t>
            </a:r>
          </a:p>
          <a:p>
            <a:pPr marL="18288" indent="0">
              <a:buNone/>
            </a:pPr>
            <a:endParaRPr lang="en-US" sz="1300" dirty="0" smtClean="0">
              <a:effectLst/>
            </a:endParaRPr>
          </a:p>
          <a:p>
            <a:pPr marL="18288" indent="0">
              <a:buNone/>
            </a:pPr>
            <a:r>
              <a:rPr lang="en-US" sz="1300" dirty="0">
                <a:effectLst/>
              </a:rPr>
              <a:t>Howard, Jody K., and Su A. </a:t>
            </a:r>
            <a:r>
              <a:rPr lang="en-US" sz="1300" dirty="0" err="1">
                <a:effectLst/>
              </a:rPr>
              <a:t>Eckhardt</a:t>
            </a:r>
            <a:r>
              <a:rPr lang="en-US" sz="1300" dirty="0">
                <a:effectLst/>
              </a:rPr>
              <a:t>. </a:t>
            </a:r>
            <a:r>
              <a:rPr lang="en-US" sz="1300" i="1" dirty="0">
                <a:effectLst/>
              </a:rPr>
              <a:t>Action Research: A Guide for Library Media </a:t>
            </a:r>
            <a:r>
              <a:rPr lang="en-US" sz="1300" i="1" dirty="0" smtClean="0">
                <a:effectLst/>
              </a:rPr>
              <a:t>Specialists. </a:t>
            </a:r>
            <a:r>
              <a:rPr lang="en-US" sz="1300" dirty="0" err="1" smtClean="0">
                <a:effectLst/>
              </a:rPr>
              <a:t>Linworth</a:t>
            </a:r>
            <a:r>
              <a:rPr lang="en-US" sz="1300" dirty="0">
                <a:effectLst/>
              </a:rPr>
              <a:t>, 2005</a:t>
            </a:r>
            <a:r>
              <a:rPr lang="en-US" sz="1300" dirty="0" smtClean="0">
                <a:effectLst/>
              </a:rPr>
              <a:t>.</a:t>
            </a:r>
          </a:p>
          <a:p>
            <a:pPr marL="18288" indent="0">
              <a:buNone/>
            </a:pPr>
            <a:endParaRPr lang="en-US" sz="1300" dirty="0" smtClean="0">
              <a:effectLst/>
            </a:endParaRPr>
          </a:p>
          <a:p>
            <a:pPr marL="18288" indent="0">
              <a:buNone/>
            </a:pPr>
            <a:r>
              <a:rPr lang="en-US" sz="1300" dirty="0" err="1" smtClean="0">
                <a:effectLst/>
              </a:rPr>
              <a:t>Moreillon</a:t>
            </a:r>
            <a:r>
              <a:rPr lang="en-US" sz="1300" dirty="0">
                <a:effectLst/>
              </a:rPr>
              <a:t>, Judi. "One Common Challenge- Two Different Solutions." </a:t>
            </a:r>
            <a:r>
              <a:rPr lang="en-US" sz="1300" i="1" dirty="0">
                <a:effectLst/>
              </a:rPr>
              <a:t>Knowledge Quest</a:t>
            </a:r>
            <a:r>
              <a:rPr lang="en-US" sz="1300" dirty="0">
                <a:effectLst/>
              </a:rPr>
              <a:t> 42.2 (2013): </a:t>
            </a:r>
          </a:p>
          <a:p>
            <a:pPr marL="18288" indent="0">
              <a:buNone/>
            </a:pPr>
            <a:r>
              <a:rPr lang="en-US" sz="1300" dirty="0">
                <a:effectLst/>
              </a:rPr>
              <a:t>38-43. </a:t>
            </a:r>
            <a:r>
              <a:rPr lang="en-US" sz="1300" i="1" dirty="0">
                <a:effectLst/>
              </a:rPr>
              <a:t>ProQuest. </a:t>
            </a:r>
            <a:r>
              <a:rPr lang="en-US" sz="1300" dirty="0">
                <a:effectLst/>
                <a:hlinkClick r:id="rId2"/>
              </a:rPr>
              <a:t>http://hoover2.mcdaniel.edu:2075/education/docview/1460536248/7967D7E3A8134A8FPQ/2?accountid=12333</a:t>
            </a:r>
            <a:r>
              <a:rPr lang="en-US" sz="1300" dirty="0">
                <a:effectLst/>
              </a:rPr>
              <a:t>. Accessed 4 Apr. 2017</a:t>
            </a:r>
            <a:r>
              <a:rPr lang="en-US" sz="1300" dirty="0" smtClean="0">
                <a:effectLst/>
              </a:rPr>
              <a:t>.</a:t>
            </a:r>
          </a:p>
          <a:p>
            <a:pPr marL="18288" indent="0">
              <a:buNone/>
            </a:pPr>
            <a:endParaRPr lang="en-US" sz="1300" dirty="0" smtClean="0">
              <a:effectLst/>
            </a:endParaRPr>
          </a:p>
          <a:p>
            <a:pPr marL="18288" indent="0">
              <a:buNone/>
            </a:pPr>
            <a:r>
              <a:rPr lang="en-US" sz="1300" dirty="0" err="1">
                <a:effectLst/>
              </a:rPr>
              <a:t>Sagor</a:t>
            </a:r>
            <a:r>
              <a:rPr lang="en-US" sz="1300" dirty="0">
                <a:effectLst/>
              </a:rPr>
              <a:t>, Richard D., and Charlene Williams. </a:t>
            </a:r>
            <a:r>
              <a:rPr lang="en-US" sz="1300" i="1" dirty="0">
                <a:effectLst/>
              </a:rPr>
              <a:t>The Action Research Guidebook.</a:t>
            </a:r>
            <a:r>
              <a:rPr lang="en-US" sz="1300" dirty="0">
                <a:effectLst/>
              </a:rPr>
              <a:t> 3rd ed., Corwin, 2017.</a:t>
            </a:r>
          </a:p>
          <a:p>
            <a:pPr marL="18288" indent="0">
              <a:buNone/>
            </a:pPr>
            <a:endParaRPr lang="en-US" sz="1300" dirty="0">
              <a:effectLst/>
            </a:endParaRPr>
          </a:p>
          <a:p>
            <a:pPr marL="18288" indent="0">
              <a:buNone/>
            </a:pPr>
            <a:r>
              <a:rPr lang="en-US" sz="1300" dirty="0" smtClean="0">
                <a:effectLst/>
              </a:rPr>
              <a:t>Stiles</a:t>
            </a:r>
            <a:r>
              <a:rPr lang="en-US" sz="1300" dirty="0">
                <a:effectLst/>
              </a:rPr>
              <a:t>, Laura. "Shelf Shifters: Thanks to a New Fiction Section, a Quiet Library Now Has a Booming </a:t>
            </a:r>
          </a:p>
          <a:p>
            <a:pPr marL="18288" indent="0">
              <a:buNone/>
            </a:pPr>
            <a:r>
              <a:rPr lang="en-US" sz="1300" dirty="0">
                <a:effectLst/>
              </a:rPr>
              <a:t>Business." </a:t>
            </a:r>
            <a:r>
              <a:rPr lang="en-US" sz="1300" i="1" dirty="0">
                <a:effectLst/>
              </a:rPr>
              <a:t>School Library Journal</a:t>
            </a:r>
            <a:r>
              <a:rPr lang="en-US" sz="1300" dirty="0">
                <a:effectLst/>
              </a:rPr>
              <a:t>, vol. 50, no. 9, 01 Sept. 2004, p. 32. EBSCO</a:t>
            </a:r>
            <a:r>
              <a:rPr lang="en-US" sz="1300" i="1" dirty="0">
                <a:effectLst/>
              </a:rPr>
              <a:t>host</a:t>
            </a:r>
            <a:r>
              <a:rPr lang="en-US" sz="1300" dirty="0">
                <a:effectLst/>
              </a:rPr>
              <a:t>, hoover2.mcdaniel.edu:2443/</a:t>
            </a:r>
            <a:r>
              <a:rPr lang="en-US" sz="1300" dirty="0" err="1">
                <a:effectLst/>
              </a:rPr>
              <a:t>login?url</a:t>
            </a:r>
            <a:r>
              <a:rPr lang="en-US" sz="1300" dirty="0">
                <a:effectLst/>
              </a:rPr>
              <a:t>=</a:t>
            </a:r>
            <a:r>
              <a:rPr lang="en-US" sz="1300" dirty="0">
                <a:effectLst/>
                <a:hlinkClick r:id="rId3"/>
              </a:rPr>
              <a:t>http://search.ebscohost.com/login.aspx?direct=true&amp;db=eric&amp;AN=EJ706113&amp;site=ehost-live</a:t>
            </a:r>
            <a:r>
              <a:rPr lang="en-US" sz="1300" dirty="0">
                <a:effectLst/>
              </a:rPr>
              <a:t>.   Accessed 4 Apr. 2017</a:t>
            </a:r>
            <a:r>
              <a:rPr lang="en-US" sz="1300" dirty="0" smtClean="0">
                <a:effectLst/>
              </a:rPr>
              <a:t>.</a:t>
            </a:r>
          </a:p>
          <a:p>
            <a:pPr marL="18288" indent="0">
              <a:buNone/>
            </a:pPr>
            <a:endParaRPr lang="en-US" sz="1300" dirty="0">
              <a:effectLst/>
            </a:endParaRPr>
          </a:p>
          <a:p>
            <a:pPr marL="18288" indent="0">
              <a:buNone/>
            </a:pPr>
            <a:r>
              <a:rPr lang="en-US" sz="1300" dirty="0">
                <a:effectLst/>
              </a:rPr>
              <a:t>Sweeney, Stephanie. "</a:t>
            </a:r>
            <a:r>
              <a:rPr lang="en-US" sz="1300" dirty="0" err="1">
                <a:effectLst/>
              </a:rPr>
              <a:t>Genrefy</a:t>
            </a:r>
            <a:r>
              <a:rPr lang="en-US" sz="1300" dirty="0">
                <a:effectLst/>
              </a:rPr>
              <a:t> Your Library: Improve Readers' Advisory and Data-Driven Decision </a:t>
            </a:r>
          </a:p>
          <a:p>
            <a:pPr marL="18288" indent="0">
              <a:buNone/>
            </a:pPr>
            <a:r>
              <a:rPr lang="en-US" sz="1300" dirty="0">
                <a:effectLst/>
              </a:rPr>
              <a:t>Making." </a:t>
            </a:r>
            <a:r>
              <a:rPr lang="en-US" sz="1300" i="1" dirty="0">
                <a:effectLst/>
              </a:rPr>
              <a:t>Young Adult Library Services</a:t>
            </a:r>
            <a:r>
              <a:rPr lang="en-US" sz="1300" dirty="0">
                <a:effectLst/>
              </a:rPr>
              <a:t>, vol. 11, no. 4, Summer 2013, pp. 41-45. EBSCO</a:t>
            </a:r>
            <a:r>
              <a:rPr lang="en-US" sz="1300" i="1" dirty="0">
                <a:effectLst/>
              </a:rPr>
              <a:t>host</a:t>
            </a:r>
            <a:r>
              <a:rPr lang="en-US" sz="1300" dirty="0">
                <a:effectLst/>
              </a:rPr>
              <a:t>, hoover2.mcdaniel.edu:2443/</a:t>
            </a:r>
            <a:r>
              <a:rPr lang="en-US" sz="1300" dirty="0" err="1">
                <a:effectLst/>
              </a:rPr>
              <a:t>login?url</a:t>
            </a:r>
            <a:r>
              <a:rPr lang="en-US" sz="1300" dirty="0">
                <a:effectLst/>
              </a:rPr>
              <a:t>=</a:t>
            </a:r>
            <a:r>
              <a:rPr lang="en-US" sz="1300" u="sng" dirty="0">
                <a:effectLst/>
                <a:hlinkClick r:id="rId4"/>
              </a:rPr>
              <a:t>http://search.ebscohost.com/login.aspx?direct=true&amp;db=a9h&amp;AN=89132689&amp;site=ehost-live</a:t>
            </a:r>
            <a:r>
              <a:rPr lang="en-US" sz="1300" dirty="0">
                <a:effectLst/>
              </a:rPr>
              <a:t>.  Accessed 4 Apr. 2017</a:t>
            </a:r>
            <a:r>
              <a:rPr lang="en-US" sz="1300" dirty="0" smtClean="0">
                <a:effectLst/>
              </a:rPr>
              <a:t>.</a:t>
            </a:r>
          </a:p>
          <a:p>
            <a:pPr marL="18288" indent="0">
              <a:buNone/>
            </a:pPr>
            <a:endParaRPr lang="en-US" sz="1300" dirty="0">
              <a:effectLst/>
            </a:endParaRPr>
          </a:p>
          <a:p>
            <a:pPr marL="18288" indent="0">
              <a:buNone/>
            </a:pPr>
            <a:r>
              <a:rPr lang="en-US" sz="1300" dirty="0">
                <a:effectLst/>
              </a:rPr>
              <a:t>Wellen, Carol. “</a:t>
            </a:r>
            <a:r>
              <a:rPr lang="en-US" sz="1300" dirty="0" smtClean="0">
                <a:effectLst/>
              </a:rPr>
              <a:t>Interview.” </a:t>
            </a:r>
            <a:r>
              <a:rPr lang="en-US" sz="1300" dirty="0">
                <a:effectLst/>
              </a:rPr>
              <a:t>20 March 2017</a:t>
            </a:r>
            <a:r>
              <a:rPr lang="en-US" sz="1300" dirty="0" smtClean="0">
                <a:effectLst/>
              </a:rPr>
              <a:t>.</a:t>
            </a:r>
          </a:p>
          <a:p>
            <a:pPr marL="18288" indent="0">
              <a:buNone/>
            </a:pPr>
            <a:endParaRPr lang="en-US" sz="1300" dirty="0" smtClean="0">
              <a:effectLst/>
            </a:endParaRPr>
          </a:p>
          <a:p>
            <a:pPr marL="18288" indent="0" algn="ctr">
              <a:buNone/>
            </a:pPr>
            <a:r>
              <a:rPr lang="en-US" sz="1300" dirty="0" smtClean="0">
                <a:effectLst/>
              </a:rPr>
              <a:t>All images </a:t>
            </a:r>
            <a:r>
              <a:rPr lang="en-US" sz="1300" dirty="0" smtClean="0">
                <a:effectLst/>
              </a:rPr>
              <a:t>were </a:t>
            </a:r>
            <a:r>
              <a:rPr lang="en-US" sz="1300" dirty="0" smtClean="0">
                <a:effectLst/>
              </a:rPr>
              <a:t>found on </a:t>
            </a:r>
            <a:r>
              <a:rPr lang="en-US" sz="1300" dirty="0" err="1" smtClean="0">
                <a:effectLst/>
              </a:rPr>
              <a:t>Pixabay</a:t>
            </a:r>
            <a:r>
              <a:rPr lang="en-US" sz="1300" dirty="0" smtClean="0">
                <a:effectLst/>
              </a:rPr>
              <a:t> (</a:t>
            </a:r>
            <a:r>
              <a:rPr lang="en-US" sz="1300" dirty="0" smtClean="0">
                <a:effectLst/>
                <a:hlinkClick r:id="rId5" action="ppaction://hlinkfile"/>
              </a:rPr>
              <a:t>pixabay.com</a:t>
            </a:r>
            <a:r>
              <a:rPr lang="en-US" sz="1300" dirty="0" smtClean="0">
                <a:effectLst/>
              </a:rPr>
              <a:t>) and are in the public domain.</a:t>
            </a:r>
          </a:p>
        </p:txBody>
      </p:sp>
    </p:spTree>
    <p:extLst>
      <p:ext uri="{BB962C8B-B14F-4D97-AF65-F5344CB8AC3E}">
        <p14:creationId xmlns:p14="http://schemas.microsoft.com/office/powerpoint/2010/main" val="1246570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effectLst/>
              </a:rPr>
              <a:t>This </a:t>
            </a:r>
            <a:r>
              <a:rPr lang="en-US" sz="2000" dirty="0" err="1">
                <a:effectLst/>
              </a:rPr>
              <a:t>Voicethread</a:t>
            </a:r>
            <a:r>
              <a:rPr lang="en-US" sz="2000" dirty="0">
                <a:effectLst/>
              </a:rPr>
              <a:t> is licensed under a Creative Commons Attribution-</a:t>
            </a:r>
            <a:r>
              <a:rPr lang="en-US" sz="2000" dirty="0" err="1">
                <a:effectLst/>
              </a:rPr>
              <a:t>ShareAlike</a:t>
            </a:r>
            <a:r>
              <a:rPr lang="en-US" sz="2000" dirty="0">
                <a:effectLst/>
              </a:rPr>
              <a:t> 4.0 International License</a:t>
            </a:r>
            <a:r>
              <a:rPr lang="en-US" sz="2000" dirty="0" smtClean="0">
                <a:effectLst/>
              </a:rPr>
              <a:t>.</a:t>
            </a:r>
            <a:endParaRPr lang="en-US" sz="2000" dirty="0">
              <a:effectLst/>
            </a:endParaRPr>
          </a:p>
        </p:txBody>
      </p:sp>
      <p:sp>
        <p:nvSpPr>
          <p:cNvPr id="4" name="Content Placeholder 3"/>
          <p:cNvSpPr>
            <a:spLocks noGrp="1"/>
          </p:cNvSpPr>
          <p:nvPr>
            <p:ph idx="1"/>
          </p:nvPr>
        </p:nvSpPr>
        <p:spPr>
          <a:xfrm>
            <a:off x="2667000" y="1028039"/>
            <a:ext cx="5562600" cy="2973122"/>
          </a:xfrm>
          <a:prstGeom prst="rect">
            <a:avLst/>
          </a:prstGeom>
        </p:spPr>
        <p:txBody>
          <a:bodyPr wrap="square">
            <a:spAutoFit/>
          </a:bodyPr>
          <a:lstStyle/>
          <a:p>
            <a:pPr marL="18288" lvl="0" indent="0">
              <a:buNone/>
            </a:pPr>
            <a:r>
              <a:rPr lang="en-US" sz="2400" b="1" dirty="0"/>
              <a:t>About the Author, Carol </a:t>
            </a:r>
            <a:r>
              <a:rPr lang="en-US" sz="2400" b="1" dirty="0" smtClean="0"/>
              <a:t>Wellen</a:t>
            </a:r>
          </a:p>
          <a:p>
            <a:pPr marL="18288" lvl="0" indent="0">
              <a:buNone/>
            </a:pPr>
            <a:endParaRPr lang="en-US" sz="2400" dirty="0"/>
          </a:p>
          <a:p>
            <a:pPr marL="18288" indent="0">
              <a:buNone/>
            </a:pPr>
            <a:r>
              <a:rPr lang="en-US" sz="2400" dirty="0"/>
              <a:t>I am a teacher in Frederick, </a:t>
            </a:r>
            <a:r>
              <a:rPr lang="en-US" sz="2400" dirty="0" smtClean="0"/>
              <a:t>MD </a:t>
            </a:r>
            <a:r>
              <a:rPr lang="en-US" sz="2400" dirty="0"/>
              <a:t>and </a:t>
            </a:r>
            <a:r>
              <a:rPr lang="en-US" sz="2400" dirty="0" smtClean="0"/>
              <a:t>a </a:t>
            </a:r>
            <a:r>
              <a:rPr lang="en-US" sz="2400" dirty="0"/>
              <a:t>graduate student at McDaniel College. </a:t>
            </a:r>
            <a:endParaRPr lang="en-US" sz="2400" dirty="0" smtClean="0"/>
          </a:p>
          <a:p>
            <a:pPr marL="18288" indent="0">
              <a:buNone/>
            </a:pPr>
            <a:endParaRPr lang="en-US" sz="2400" dirty="0" smtClean="0">
              <a:effectLst/>
            </a:endParaRPr>
          </a:p>
          <a:p>
            <a:pPr marL="18288" indent="0">
              <a:buNone/>
            </a:pPr>
            <a:r>
              <a:rPr lang="en-US" sz="2400" dirty="0"/>
              <a:t>You can follow me on </a:t>
            </a:r>
            <a:r>
              <a:rPr lang="en-US" sz="2400" dirty="0" smtClean="0"/>
              <a:t>Twitter  </a:t>
            </a:r>
            <a:r>
              <a:rPr lang="en-US" sz="2400" dirty="0"/>
              <a:t>@</a:t>
            </a:r>
            <a:r>
              <a:rPr lang="en-US" sz="2400" dirty="0" err="1"/>
              <a:t>CarolLWellen</a:t>
            </a:r>
            <a:r>
              <a:rPr lang="en-US" sz="2400" dirty="0" smtClean="0"/>
              <a:t>.</a:t>
            </a:r>
            <a:r>
              <a:rPr lang="en-US" sz="2400" dirty="0"/>
              <a:t> </a:t>
            </a:r>
            <a:endParaRPr lang="en-US" sz="2400" dirty="0" smtClean="0">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95400"/>
            <a:ext cx="1859404" cy="2479205"/>
          </a:xfrm>
          <a:prstGeom prst="rect">
            <a:avLst/>
          </a:prstGeom>
        </p:spPr>
      </p:pic>
    </p:spTree>
    <p:extLst>
      <p:ext uri="{BB962C8B-B14F-4D97-AF65-F5344CB8AC3E}">
        <p14:creationId xmlns:p14="http://schemas.microsoft.com/office/powerpoint/2010/main" val="3753286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8288" indent="0">
              <a:buNone/>
            </a:pPr>
            <a:r>
              <a:rPr lang="en-US" sz="2800" dirty="0">
                <a:effectLst/>
              </a:rPr>
              <a:t>Students and teachers do not have the knowledge or understanding of the library organizational system to access the books and information that they need.</a:t>
            </a:r>
          </a:p>
          <a:p>
            <a:pPr marL="18288" indent="0">
              <a:buNone/>
            </a:pPr>
            <a:endParaRPr lang="en-US" dirty="0"/>
          </a:p>
        </p:txBody>
      </p:sp>
      <p:sp>
        <p:nvSpPr>
          <p:cNvPr id="2" name="Title 1"/>
          <p:cNvSpPr>
            <a:spLocks noGrp="1"/>
          </p:cNvSpPr>
          <p:nvPr>
            <p:ph type="title"/>
          </p:nvPr>
        </p:nvSpPr>
        <p:spPr/>
        <p:txBody>
          <a:bodyPr/>
          <a:lstStyle/>
          <a:p>
            <a:r>
              <a:rPr lang="en-US" sz="4400" dirty="0" smtClean="0"/>
              <a:t>Our Problem</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8258" y="3461657"/>
            <a:ext cx="3730882" cy="2487255"/>
          </a:xfrm>
          <a:prstGeom prst="rect">
            <a:avLst/>
          </a:prstGeom>
        </p:spPr>
      </p:pic>
    </p:spTree>
    <p:extLst>
      <p:ext uri="{BB962C8B-B14F-4D97-AF65-F5344CB8AC3E}">
        <p14:creationId xmlns:p14="http://schemas.microsoft.com/office/powerpoint/2010/main" val="144183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85801"/>
            <a:ext cx="6629400" cy="4267199"/>
          </a:xfrm>
        </p:spPr>
        <p:txBody>
          <a:bodyPr>
            <a:normAutofit fontScale="92500" lnSpcReduction="20000"/>
          </a:bodyPr>
          <a:lstStyle/>
          <a:p>
            <a:pPr lvl="0"/>
            <a:r>
              <a:rPr lang="en-US" sz="2800" dirty="0">
                <a:effectLst/>
              </a:rPr>
              <a:t>How </a:t>
            </a:r>
            <a:r>
              <a:rPr lang="en-US" sz="2800" dirty="0" smtClean="0">
                <a:effectLst/>
              </a:rPr>
              <a:t>will </a:t>
            </a:r>
            <a:r>
              <a:rPr lang="en-US" sz="2800" dirty="0" smtClean="0">
                <a:effectLst/>
              </a:rPr>
              <a:t>reorganizing the library affect students’ </a:t>
            </a:r>
            <a:r>
              <a:rPr lang="en-US" sz="2800" dirty="0">
                <a:effectLst/>
              </a:rPr>
              <a:t>and </a:t>
            </a:r>
            <a:r>
              <a:rPr lang="en-US" sz="2800" dirty="0" smtClean="0">
                <a:effectLst/>
              </a:rPr>
              <a:t>teachers’ </a:t>
            </a:r>
            <a:r>
              <a:rPr lang="en-US" sz="2800" dirty="0">
                <a:effectLst/>
              </a:rPr>
              <a:t>ability to find resources</a:t>
            </a:r>
            <a:r>
              <a:rPr lang="en-US" sz="2800" dirty="0" smtClean="0">
                <a:effectLst/>
              </a:rPr>
              <a:t>?</a:t>
            </a:r>
          </a:p>
          <a:p>
            <a:pPr lvl="0"/>
            <a:endParaRPr lang="en-US" sz="2800" dirty="0">
              <a:effectLst/>
            </a:endParaRPr>
          </a:p>
          <a:p>
            <a:pPr lvl="0"/>
            <a:r>
              <a:rPr lang="en-US" sz="2800" dirty="0">
                <a:effectLst/>
              </a:rPr>
              <a:t>What affect </a:t>
            </a:r>
            <a:r>
              <a:rPr lang="en-US" sz="2800" dirty="0" smtClean="0">
                <a:effectLst/>
              </a:rPr>
              <a:t>will </a:t>
            </a:r>
            <a:r>
              <a:rPr lang="en-US" sz="2800" dirty="0">
                <a:effectLst/>
              </a:rPr>
              <a:t>instructional lessons, videos, and signage have on students searching independently versus immediately </a:t>
            </a:r>
            <a:r>
              <a:rPr lang="en-US" sz="2800" dirty="0" smtClean="0">
                <a:effectLst/>
              </a:rPr>
              <a:t>asking for </a:t>
            </a:r>
            <a:r>
              <a:rPr lang="en-US" sz="2800" dirty="0">
                <a:effectLst/>
              </a:rPr>
              <a:t>help</a:t>
            </a:r>
            <a:r>
              <a:rPr lang="en-US" sz="2800" dirty="0" smtClean="0">
                <a:effectLst/>
              </a:rPr>
              <a:t>?</a:t>
            </a:r>
          </a:p>
          <a:p>
            <a:pPr lvl="0"/>
            <a:endParaRPr lang="en-US" sz="2800" dirty="0">
              <a:effectLst/>
            </a:endParaRPr>
          </a:p>
          <a:p>
            <a:pPr lvl="0"/>
            <a:r>
              <a:rPr lang="en-US" sz="2800" dirty="0">
                <a:effectLst/>
              </a:rPr>
              <a:t>How </a:t>
            </a:r>
            <a:r>
              <a:rPr lang="en-US" sz="2800" dirty="0" smtClean="0">
                <a:effectLst/>
              </a:rPr>
              <a:t>will </a:t>
            </a:r>
            <a:r>
              <a:rPr lang="en-US" sz="2800" dirty="0">
                <a:effectLst/>
              </a:rPr>
              <a:t>circulation statistics change as a result of the reorganization</a:t>
            </a:r>
            <a:r>
              <a:rPr lang="en-US" sz="2800" dirty="0" smtClean="0">
                <a:effectLst/>
              </a:rPr>
              <a:t>?</a:t>
            </a:r>
            <a:endParaRPr lang="en-US" sz="2800" dirty="0">
              <a:effectLst/>
            </a:endParaRPr>
          </a:p>
        </p:txBody>
      </p:sp>
      <p:sp>
        <p:nvSpPr>
          <p:cNvPr id="2" name="Title 1"/>
          <p:cNvSpPr>
            <a:spLocks noGrp="1"/>
          </p:cNvSpPr>
          <p:nvPr>
            <p:ph type="title"/>
          </p:nvPr>
        </p:nvSpPr>
        <p:spPr/>
        <p:txBody>
          <a:bodyPr/>
          <a:lstStyle/>
          <a:p>
            <a:r>
              <a:rPr lang="en-US" sz="4400" dirty="0" smtClean="0"/>
              <a:t>Research Questions </a:t>
            </a:r>
            <a:endParaRPr lang="en-US" sz="4400" dirty="0"/>
          </a:p>
        </p:txBody>
      </p:sp>
    </p:spTree>
    <p:extLst>
      <p:ext uri="{BB962C8B-B14F-4D97-AF65-F5344CB8AC3E}">
        <p14:creationId xmlns:p14="http://schemas.microsoft.com/office/powerpoint/2010/main" val="4153828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7328" y="685800"/>
            <a:ext cx="5488543" cy="3657600"/>
          </a:xfrm>
        </p:spPr>
      </p:pic>
      <p:sp>
        <p:nvSpPr>
          <p:cNvPr id="3" name="Title 2"/>
          <p:cNvSpPr>
            <a:spLocks noGrp="1"/>
          </p:cNvSpPr>
          <p:nvPr>
            <p:ph type="title"/>
          </p:nvPr>
        </p:nvSpPr>
        <p:spPr/>
        <p:txBody>
          <a:bodyPr/>
          <a:lstStyle/>
          <a:p>
            <a:r>
              <a:rPr lang="en-US" sz="4400" dirty="0" smtClean="0"/>
              <a:t>A little background…</a:t>
            </a:r>
            <a:endParaRPr lang="en-US" sz="4400" dirty="0"/>
          </a:p>
        </p:txBody>
      </p:sp>
    </p:spTree>
    <p:extLst>
      <p:ext uri="{BB962C8B-B14F-4D97-AF65-F5344CB8AC3E}">
        <p14:creationId xmlns:p14="http://schemas.microsoft.com/office/powerpoint/2010/main" val="374301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914400"/>
            <a:ext cx="6705600" cy="3124200"/>
          </a:xfrm>
        </p:spPr>
        <p:txBody>
          <a:bodyPr anchor="t">
            <a:normAutofit/>
          </a:bodyPr>
          <a:lstStyle/>
          <a:p>
            <a:pPr marL="18288" lvl="0" indent="0">
              <a:buNone/>
            </a:pPr>
            <a:r>
              <a:rPr lang="en-US" sz="2200" dirty="0" smtClean="0">
                <a:effectLst/>
              </a:rPr>
              <a:t>After reorganizing the library by genre…</a:t>
            </a:r>
          </a:p>
          <a:p>
            <a:pPr lvl="0"/>
            <a:r>
              <a:rPr lang="en-US" sz="2200" dirty="0" smtClean="0">
                <a:effectLst/>
              </a:rPr>
              <a:t>Students </a:t>
            </a:r>
            <a:r>
              <a:rPr lang="en-US" sz="2200" dirty="0">
                <a:effectLst/>
              </a:rPr>
              <a:t>and teachers will find resources they want using the new </a:t>
            </a:r>
            <a:r>
              <a:rPr lang="en-US" sz="2200" dirty="0" smtClean="0">
                <a:effectLst/>
              </a:rPr>
              <a:t>categories</a:t>
            </a:r>
          </a:p>
          <a:p>
            <a:r>
              <a:rPr lang="en-US" sz="2200" dirty="0"/>
              <a:t>Students will select and find books independently</a:t>
            </a:r>
          </a:p>
          <a:p>
            <a:pPr lvl="0"/>
            <a:r>
              <a:rPr lang="en-US" sz="2200" dirty="0" smtClean="0">
                <a:effectLst/>
              </a:rPr>
              <a:t>Resources will be better organized so t</a:t>
            </a:r>
            <a:r>
              <a:rPr lang="en-US" sz="2200" dirty="0" smtClean="0"/>
              <a:t>ime to find books will decrease</a:t>
            </a:r>
          </a:p>
          <a:p>
            <a:r>
              <a:rPr lang="en-US" sz="2200" dirty="0" smtClean="0"/>
              <a:t>Overall circulation and books read will increase</a:t>
            </a:r>
          </a:p>
        </p:txBody>
      </p:sp>
      <p:sp>
        <p:nvSpPr>
          <p:cNvPr id="3" name="Title 2"/>
          <p:cNvSpPr>
            <a:spLocks noGrp="1"/>
          </p:cNvSpPr>
          <p:nvPr>
            <p:ph type="title"/>
          </p:nvPr>
        </p:nvSpPr>
        <p:spPr>
          <a:xfrm>
            <a:off x="762000" y="4724400"/>
            <a:ext cx="7543800" cy="1524000"/>
          </a:xfrm>
        </p:spPr>
        <p:txBody>
          <a:bodyPr/>
          <a:lstStyle/>
          <a:p>
            <a:r>
              <a:rPr lang="en-US" sz="4400" dirty="0" smtClean="0"/>
              <a:t>What we hope</a:t>
            </a:r>
            <a:br>
              <a:rPr lang="en-US" sz="4400" dirty="0" smtClean="0"/>
            </a:br>
            <a:r>
              <a:rPr lang="en-US" sz="4400" dirty="0" smtClean="0"/>
              <a:t> to achieve</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810000"/>
            <a:ext cx="3117130" cy="2362200"/>
          </a:xfrm>
          <a:prstGeom prst="rect">
            <a:avLst/>
          </a:prstGeom>
        </p:spPr>
      </p:pic>
    </p:spTree>
    <p:extLst>
      <p:ext uri="{BB962C8B-B14F-4D97-AF65-F5344CB8AC3E}">
        <p14:creationId xmlns:p14="http://schemas.microsoft.com/office/powerpoint/2010/main" val="345976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685801"/>
            <a:ext cx="7315200" cy="4571999"/>
          </a:xfrm>
        </p:spPr>
        <p:txBody>
          <a:bodyPr>
            <a:normAutofit fontScale="92500"/>
          </a:bodyPr>
          <a:lstStyle/>
          <a:p>
            <a:r>
              <a:rPr lang="en-US" sz="2000" dirty="0">
                <a:effectLst/>
              </a:rPr>
              <a:t>“Since </a:t>
            </a:r>
            <a:r>
              <a:rPr lang="en-US" sz="2000" dirty="0" err="1" smtClean="0">
                <a:effectLst/>
              </a:rPr>
              <a:t>genrefying</a:t>
            </a:r>
            <a:r>
              <a:rPr lang="en-US" sz="2000" dirty="0" smtClean="0">
                <a:effectLst/>
              </a:rPr>
              <a:t> </a:t>
            </a:r>
            <a:r>
              <a:rPr lang="en-US" sz="2000" dirty="0">
                <a:effectLst/>
              </a:rPr>
              <a:t>the library we have seen a dramatic increase in students wanting to check out books. I believe organizing by genres gives students some focus in the library in terms of how to find the genre they are interested in. Providing this focus has increased the number of students with books in their hands reading outside of school</a:t>
            </a:r>
            <a:r>
              <a:rPr lang="en-US" sz="2000" dirty="0" smtClean="0">
                <a:effectLst/>
              </a:rPr>
              <a:t>.” - T</a:t>
            </a:r>
            <a:r>
              <a:rPr lang="en-US" sz="2000" dirty="0">
                <a:effectLst/>
              </a:rPr>
              <a:t>. J. </a:t>
            </a:r>
            <a:r>
              <a:rPr lang="en-US" sz="2000" dirty="0" err="1">
                <a:effectLst/>
              </a:rPr>
              <a:t>Jarchow</a:t>
            </a:r>
            <a:r>
              <a:rPr lang="en-US" sz="2000" dirty="0">
                <a:effectLst/>
              </a:rPr>
              <a:t>, </a:t>
            </a:r>
            <a:r>
              <a:rPr lang="en-US" sz="2000" dirty="0" smtClean="0">
                <a:effectLst/>
              </a:rPr>
              <a:t>principal of Wedgewood MS</a:t>
            </a:r>
          </a:p>
          <a:p>
            <a:r>
              <a:rPr lang="en-US" sz="2000" dirty="0" smtClean="0">
                <a:effectLst/>
              </a:rPr>
              <a:t>“</a:t>
            </a:r>
            <a:r>
              <a:rPr lang="en-US" sz="2000" dirty="0">
                <a:effectLst/>
              </a:rPr>
              <a:t>Regrouping my collection has been invaluable. Now there's a large contingent of "nonreaders" who stop by the library to find "their" kind of books.  Students rushing between classes can quickly find their favorite genre or one that they need for an assignment</a:t>
            </a:r>
            <a:r>
              <a:rPr lang="en-US" sz="2000" dirty="0" smtClean="0">
                <a:effectLst/>
              </a:rPr>
              <a:t>.”  – Laura Stiles, librarian at Cedar Valley MS</a:t>
            </a:r>
          </a:p>
          <a:p>
            <a:r>
              <a:rPr lang="en-US" sz="2000" dirty="0" smtClean="0">
                <a:effectLst/>
              </a:rPr>
              <a:t>“After </a:t>
            </a:r>
            <a:r>
              <a:rPr lang="en-US" sz="2000" dirty="0" err="1" smtClean="0">
                <a:effectLst/>
              </a:rPr>
              <a:t>genrefying</a:t>
            </a:r>
            <a:r>
              <a:rPr lang="en-US" sz="2000" dirty="0" smtClean="0">
                <a:effectLst/>
              </a:rPr>
              <a:t>, students take more responsibility with their book selection.” – Jen </a:t>
            </a:r>
            <a:r>
              <a:rPr lang="en-US" sz="2000" dirty="0" err="1" smtClean="0">
                <a:effectLst/>
              </a:rPr>
              <a:t>Siderius</a:t>
            </a:r>
            <a:r>
              <a:rPr lang="en-US" sz="2000" dirty="0" smtClean="0">
                <a:effectLst/>
              </a:rPr>
              <a:t>, librarian at New Market ES</a:t>
            </a:r>
            <a:endParaRPr lang="en-US" sz="2000" dirty="0">
              <a:effectLst/>
            </a:endParaRPr>
          </a:p>
          <a:p>
            <a:endParaRPr lang="en-US" dirty="0"/>
          </a:p>
        </p:txBody>
      </p:sp>
      <p:sp>
        <p:nvSpPr>
          <p:cNvPr id="3" name="Title 2"/>
          <p:cNvSpPr>
            <a:spLocks noGrp="1"/>
          </p:cNvSpPr>
          <p:nvPr>
            <p:ph type="title"/>
          </p:nvPr>
        </p:nvSpPr>
        <p:spPr>
          <a:xfrm>
            <a:off x="533400" y="5181600"/>
            <a:ext cx="7543800" cy="914400"/>
          </a:xfrm>
        </p:spPr>
        <p:txBody>
          <a:bodyPr/>
          <a:lstStyle/>
          <a:p>
            <a:r>
              <a:rPr lang="en-US" sz="4400" dirty="0" smtClean="0"/>
              <a:t>What others have found</a:t>
            </a:r>
            <a:endParaRPr lang="en-US" sz="4400" dirty="0"/>
          </a:p>
        </p:txBody>
      </p:sp>
    </p:spTree>
    <p:extLst>
      <p:ext uri="{BB962C8B-B14F-4D97-AF65-F5344CB8AC3E}">
        <p14:creationId xmlns:p14="http://schemas.microsoft.com/office/powerpoint/2010/main" val="3127878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609600"/>
            <a:ext cx="7162800" cy="3657599"/>
          </a:xfrm>
        </p:spPr>
        <p:txBody>
          <a:bodyPr>
            <a:normAutofit/>
          </a:bodyPr>
          <a:lstStyle/>
          <a:p>
            <a:pPr lvl="0"/>
            <a:r>
              <a:rPr lang="en-US" dirty="0">
                <a:effectLst/>
              </a:rPr>
              <a:t>Reorganize the collection </a:t>
            </a:r>
            <a:r>
              <a:rPr lang="en-US" dirty="0" smtClean="0">
                <a:effectLst/>
              </a:rPr>
              <a:t>by genres/topics so </a:t>
            </a:r>
            <a:r>
              <a:rPr lang="en-US" dirty="0">
                <a:effectLst/>
              </a:rPr>
              <a:t>that it makes more sense</a:t>
            </a:r>
          </a:p>
          <a:p>
            <a:pPr lvl="0"/>
            <a:r>
              <a:rPr lang="en-US" dirty="0">
                <a:effectLst/>
              </a:rPr>
              <a:t>Label all resources uniformly so that they are </a:t>
            </a:r>
            <a:r>
              <a:rPr lang="en-US" dirty="0" smtClean="0">
                <a:effectLst/>
              </a:rPr>
              <a:t>shelved </a:t>
            </a:r>
            <a:r>
              <a:rPr lang="en-US" dirty="0">
                <a:effectLst/>
              </a:rPr>
              <a:t>correctly</a:t>
            </a:r>
          </a:p>
          <a:p>
            <a:pPr lvl="0"/>
            <a:r>
              <a:rPr lang="en-US" dirty="0" smtClean="0">
                <a:effectLst/>
              </a:rPr>
              <a:t>Teach how </a:t>
            </a:r>
            <a:r>
              <a:rPr lang="en-US" dirty="0">
                <a:effectLst/>
              </a:rPr>
              <a:t>the resources are organized</a:t>
            </a:r>
          </a:p>
          <a:p>
            <a:pPr lvl="0"/>
            <a:r>
              <a:rPr lang="en-US" dirty="0" smtClean="0">
                <a:effectLst/>
              </a:rPr>
              <a:t>Teach how </a:t>
            </a:r>
            <a:r>
              <a:rPr lang="en-US" dirty="0">
                <a:effectLst/>
              </a:rPr>
              <a:t>to find resources, using signage and the OPAC</a:t>
            </a:r>
          </a:p>
          <a:p>
            <a:pPr lvl="0"/>
            <a:r>
              <a:rPr lang="en-US" dirty="0">
                <a:effectLst/>
              </a:rPr>
              <a:t>Create instructional videos </a:t>
            </a:r>
            <a:endParaRPr lang="en-US" dirty="0" smtClean="0">
              <a:effectLst/>
            </a:endParaRPr>
          </a:p>
          <a:p>
            <a:pPr lvl="0"/>
            <a:r>
              <a:rPr lang="en-US" dirty="0" smtClean="0">
                <a:effectLst/>
              </a:rPr>
              <a:t>Make </a:t>
            </a:r>
            <a:r>
              <a:rPr lang="en-US" dirty="0">
                <a:effectLst/>
              </a:rPr>
              <a:t>adequate signs for </a:t>
            </a:r>
            <a:r>
              <a:rPr lang="en-US" dirty="0" smtClean="0">
                <a:effectLst/>
              </a:rPr>
              <a:t>resources</a:t>
            </a:r>
            <a:endParaRPr lang="en-US" dirty="0">
              <a:effectLst/>
            </a:endParaRPr>
          </a:p>
        </p:txBody>
      </p:sp>
      <p:sp>
        <p:nvSpPr>
          <p:cNvPr id="3" name="Title 2"/>
          <p:cNvSpPr>
            <a:spLocks noGrp="1"/>
          </p:cNvSpPr>
          <p:nvPr>
            <p:ph type="title"/>
          </p:nvPr>
        </p:nvSpPr>
        <p:spPr>
          <a:xfrm>
            <a:off x="533400" y="5105400"/>
            <a:ext cx="7543800" cy="914400"/>
          </a:xfrm>
        </p:spPr>
        <p:txBody>
          <a:bodyPr/>
          <a:lstStyle/>
          <a:p>
            <a:r>
              <a:rPr lang="en-US" sz="4400" dirty="0" smtClean="0"/>
              <a:t>Actions to be taken</a:t>
            </a:r>
            <a:endParaRPr lang="en-US" sz="4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3429000"/>
            <a:ext cx="3102662" cy="2252662"/>
          </a:xfrm>
          <a:prstGeom prst="rect">
            <a:avLst/>
          </a:prstGeom>
        </p:spPr>
      </p:pic>
    </p:spTree>
    <p:extLst>
      <p:ext uri="{BB962C8B-B14F-4D97-AF65-F5344CB8AC3E}">
        <p14:creationId xmlns:p14="http://schemas.microsoft.com/office/powerpoint/2010/main" val="4263923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0"/>
            <a:ext cx="7543800" cy="914400"/>
          </a:xfrm>
        </p:spPr>
        <p:txBody>
          <a:bodyPr/>
          <a:lstStyle/>
          <a:p>
            <a:r>
              <a:rPr lang="en-US" sz="4400" dirty="0" smtClean="0"/>
              <a:t>Action plan</a:t>
            </a:r>
            <a:endParaRPr lang="en-US" sz="4400" dirty="0"/>
          </a:p>
        </p:txBody>
      </p:sp>
      <p:pic>
        <p:nvPicPr>
          <p:cNvPr id="4" name="image02.png"/>
          <p:cNvPicPr>
            <a:picLocks noGrp="1"/>
          </p:cNvPicPr>
          <p:nvPr>
            <p:ph idx="1"/>
          </p:nvPr>
        </p:nvPicPr>
        <p:blipFill rotWithShape="1">
          <a:blip r:embed="rId2"/>
          <a:srcRect t="-8058" b="8334"/>
          <a:stretch/>
        </p:blipFill>
        <p:spPr>
          <a:xfrm>
            <a:off x="1143000" y="-152400"/>
            <a:ext cx="7162800" cy="5562600"/>
          </a:xfrm>
          <a:prstGeom prst="rect">
            <a:avLst/>
          </a:prstGeom>
          <a:ln/>
        </p:spPr>
      </p:pic>
    </p:spTree>
    <p:extLst>
      <p:ext uri="{BB962C8B-B14F-4D97-AF65-F5344CB8AC3E}">
        <p14:creationId xmlns:p14="http://schemas.microsoft.com/office/powerpoint/2010/main" val="1565573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685801"/>
            <a:ext cx="6629400" cy="3657599"/>
          </a:xfrm>
        </p:spPr>
        <p:txBody>
          <a:bodyPr>
            <a:normAutofit/>
          </a:bodyPr>
          <a:lstStyle/>
          <a:p>
            <a:pPr marL="18288" indent="0">
              <a:buNone/>
            </a:pPr>
            <a:r>
              <a:rPr lang="en-US" dirty="0" smtClean="0">
                <a:effectLst/>
              </a:rPr>
              <a:t>Sample size:</a:t>
            </a:r>
          </a:p>
          <a:p>
            <a:r>
              <a:rPr lang="en-US" dirty="0" smtClean="0">
                <a:effectLst/>
              </a:rPr>
              <a:t>With </a:t>
            </a:r>
            <a:r>
              <a:rPr lang="en-US" dirty="0">
                <a:effectLst/>
              </a:rPr>
              <a:t>less than 300 students and only 22 classroom teachers, </a:t>
            </a:r>
            <a:r>
              <a:rPr lang="en-US" dirty="0" smtClean="0">
                <a:effectLst/>
              </a:rPr>
              <a:t>sample </a:t>
            </a:r>
            <a:r>
              <a:rPr lang="en-US" dirty="0">
                <a:effectLst/>
              </a:rPr>
              <a:t>sizes may present a challenge</a:t>
            </a:r>
            <a:r>
              <a:rPr lang="en-US" dirty="0" smtClean="0">
                <a:effectLst/>
              </a:rPr>
              <a:t>.</a:t>
            </a:r>
          </a:p>
          <a:p>
            <a:r>
              <a:rPr lang="en-US" dirty="0" smtClean="0">
                <a:effectLst/>
              </a:rPr>
              <a:t>To have 95</a:t>
            </a:r>
            <a:r>
              <a:rPr lang="en-US" dirty="0">
                <a:effectLst/>
              </a:rPr>
              <a:t>% confidence in the survey results, </a:t>
            </a:r>
          </a:p>
          <a:p>
            <a:pPr marL="384048" lvl="1" indent="0">
              <a:buNone/>
            </a:pPr>
            <a:r>
              <a:rPr lang="en-US" sz="2100" dirty="0" smtClean="0">
                <a:effectLst/>
              </a:rPr>
              <a:t>I </a:t>
            </a:r>
            <a:r>
              <a:rPr lang="en-US" sz="2100" dirty="0">
                <a:effectLst/>
              </a:rPr>
              <a:t>would need to survey </a:t>
            </a:r>
            <a:r>
              <a:rPr lang="en-US" sz="2100" dirty="0" smtClean="0">
                <a:effectLst/>
              </a:rPr>
              <a:t>164 out of 285 </a:t>
            </a:r>
            <a:r>
              <a:rPr lang="en-US" sz="2100" dirty="0">
                <a:effectLst/>
              </a:rPr>
              <a:t>students.  </a:t>
            </a:r>
            <a:endParaRPr lang="en-US" sz="2100" dirty="0" smtClean="0">
              <a:effectLst/>
            </a:endParaRPr>
          </a:p>
          <a:p>
            <a:r>
              <a:rPr lang="en-US" dirty="0" smtClean="0">
                <a:effectLst/>
              </a:rPr>
              <a:t>If </a:t>
            </a:r>
            <a:r>
              <a:rPr lang="en-US" dirty="0">
                <a:effectLst/>
              </a:rPr>
              <a:t>I </a:t>
            </a:r>
            <a:r>
              <a:rPr lang="en-US" dirty="0" smtClean="0">
                <a:effectLst/>
              </a:rPr>
              <a:t>survey </a:t>
            </a:r>
            <a:r>
              <a:rPr lang="en-US" dirty="0">
                <a:effectLst/>
              </a:rPr>
              <a:t>teachers, I would need to survey 21 </a:t>
            </a:r>
            <a:r>
              <a:rPr lang="en-US" dirty="0" smtClean="0">
                <a:effectLst/>
              </a:rPr>
              <a:t>out of 22 teachers </a:t>
            </a:r>
            <a:r>
              <a:rPr lang="en-US" dirty="0">
                <a:effectLst/>
              </a:rPr>
              <a:t>to have the same level of confidence. </a:t>
            </a:r>
            <a:endParaRPr lang="en-US" dirty="0" smtClean="0">
              <a:effectLst/>
            </a:endParaRPr>
          </a:p>
          <a:p>
            <a:r>
              <a:rPr lang="en-US" dirty="0">
                <a:effectLst/>
              </a:rPr>
              <a:t>Data collection tools I will be using are surveys, interviews, </a:t>
            </a:r>
            <a:r>
              <a:rPr lang="en-US" dirty="0" smtClean="0">
                <a:effectLst/>
              </a:rPr>
              <a:t>and </a:t>
            </a:r>
            <a:r>
              <a:rPr lang="en-US" dirty="0">
                <a:effectLst/>
              </a:rPr>
              <a:t>archival data</a:t>
            </a:r>
            <a:r>
              <a:rPr lang="en-US" dirty="0" smtClean="0">
                <a:effectLst/>
              </a:rPr>
              <a:t>.</a:t>
            </a:r>
          </a:p>
          <a:p>
            <a:endParaRPr lang="en-US" dirty="0"/>
          </a:p>
        </p:txBody>
      </p:sp>
      <p:sp>
        <p:nvSpPr>
          <p:cNvPr id="3" name="Title 2"/>
          <p:cNvSpPr>
            <a:spLocks noGrp="1"/>
          </p:cNvSpPr>
          <p:nvPr>
            <p:ph type="title"/>
          </p:nvPr>
        </p:nvSpPr>
        <p:spPr/>
        <p:txBody>
          <a:bodyPr/>
          <a:lstStyle/>
          <a:p>
            <a:r>
              <a:rPr lang="en-US" sz="4400" dirty="0" smtClean="0"/>
              <a:t>Data collection</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191000"/>
            <a:ext cx="2773680" cy="1745107"/>
          </a:xfrm>
          <a:prstGeom prst="rect">
            <a:avLst/>
          </a:prstGeom>
        </p:spPr>
      </p:pic>
    </p:spTree>
    <p:extLst>
      <p:ext uri="{BB962C8B-B14F-4D97-AF65-F5344CB8AC3E}">
        <p14:creationId xmlns:p14="http://schemas.microsoft.com/office/powerpoint/2010/main" val="2524339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1168</TotalTime>
  <Words>1121</Words>
  <Application>Microsoft Office PowerPoint</Application>
  <PresentationFormat>On-screen Show (4:3)</PresentationFormat>
  <Paragraphs>180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Elemental</vt:lpstr>
      <vt:lpstr>Library Reorganization</vt:lpstr>
      <vt:lpstr>Our Problem</vt:lpstr>
      <vt:lpstr>Research Questions </vt:lpstr>
      <vt:lpstr>A little background…</vt:lpstr>
      <vt:lpstr>What we hope  to achieve</vt:lpstr>
      <vt:lpstr>What others have found</vt:lpstr>
      <vt:lpstr>Actions to be taken</vt:lpstr>
      <vt:lpstr>Action plan</vt:lpstr>
      <vt:lpstr>Data collection</vt:lpstr>
      <vt:lpstr>Sample survey</vt:lpstr>
      <vt:lpstr>Sample interview</vt:lpstr>
      <vt:lpstr>Sample circulation data</vt:lpstr>
      <vt:lpstr>Reporting the findings</vt:lpstr>
      <vt:lpstr>Conclusion</vt:lpstr>
      <vt:lpstr>PowerPoint Presentation</vt:lpstr>
      <vt:lpstr>This Voicethread is licensed under a Creative Commons Attribution-ShareAlike 4.0 International License.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Organization</dc:title>
  <dc:creator>Carol</dc:creator>
  <cp:lastModifiedBy>Carol</cp:lastModifiedBy>
  <cp:revision>28</cp:revision>
  <dcterms:created xsi:type="dcterms:W3CDTF">2017-05-06T21:12:08Z</dcterms:created>
  <dcterms:modified xsi:type="dcterms:W3CDTF">2017-05-07T17:28:26Z</dcterms:modified>
</cp:coreProperties>
</file>