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2" r:id="rId12"/>
    <p:sldId id="267" r:id="rId13"/>
    <p:sldId id="269" r:id="rId14"/>
    <p:sldId id="273" r:id="rId15"/>
    <p:sldId id="274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2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6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745C-B030-4938-ABD4-979C1CA66823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21FE-6AEE-4838-86F4-F2B56C49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381251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Technology in the Classroom:  </a:t>
            </a:r>
            <a:r>
              <a:rPr lang="en-US" b="1" dirty="0" smtClean="0">
                <a:latin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Using </a:t>
            </a:r>
            <a:r>
              <a:rPr lang="en-US" b="1" dirty="0">
                <a:latin typeface="Cambria" panose="02040503050406030204" pitchFamily="18" charset="0"/>
              </a:rPr>
              <a:t>blogs and wikis </a:t>
            </a:r>
            <a:r>
              <a:rPr lang="en-US" b="1" dirty="0" smtClean="0">
                <a:latin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with </a:t>
            </a:r>
            <a:r>
              <a:rPr lang="en-US" b="1" dirty="0">
                <a:latin typeface="Cambria" panose="02040503050406030204" pitchFamily="18" charset="0"/>
              </a:rPr>
              <a:t>your </a:t>
            </a:r>
            <a:r>
              <a:rPr lang="en-US" b="1" dirty="0" smtClean="0">
                <a:latin typeface="Cambria" panose="02040503050406030204" pitchFamily="18" charset="0"/>
              </a:rPr>
              <a:t>students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7010400" cy="1752600"/>
          </a:xfrm>
        </p:spPr>
        <p:txBody>
          <a:bodyPr/>
          <a:lstStyle/>
          <a:p>
            <a:pPr algn="l"/>
            <a:r>
              <a:rPr lang="en-US" dirty="0" smtClean="0"/>
              <a:t>					Carol Wellen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SLM 508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2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9146"/>
          <a:stretch/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1"/>
          <a:stretch/>
        </p:blipFill>
        <p:spPr>
          <a:xfrm>
            <a:off x="1447800" y="0"/>
            <a:ext cx="655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81"/>
            <a:ext cx="9144000" cy="62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r="17298"/>
          <a:stretch/>
        </p:blipFill>
        <p:spPr>
          <a:xfrm>
            <a:off x="-1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7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latin typeface="Cambria" panose="02040503050406030204" pitchFamily="18" charset="0"/>
              </a:rPr>
              <a:t>Sources </a:t>
            </a:r>
            <a:r>
              <a:rPr lang="en-US" sz="1600" b="1" dirty="0" smtClean="0">
                <a:latin typeface="Cambria" panose="02040503050406030204" pitchFamily="18" charset="0"/>
              </a:rPr>
              <a:t>and Works Cited</a:t>
            </a:r>
          </a:p>
          <a:p>
            <a:pPr lvl="0" algn="ctr"/>
            <a:endParaRPr lang="en-US" sz="800" dirty="0">
              <a:latin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</a:rPr>
              <a:t>All images were found on </a:t>
            </a:r>
            <a:r>
              <a:rPr lang="en-US" sz="1400" dirty="0" err="1">
                <a:latin typeface="Cambria" panose="02040503050406030204" pitchFamily="18" charset="0"/>
              </a:rPr>
              <a:t>Pixabay</a:t>
            </a:r>
            <a:r>
              <a:rPr lang="en-US" sz="1400" dirty="0">
                <a:latin typeface="Cambria" panose="02040503050406030204" pitchFamily="18" charset="0"/>
              </a:rPr>
              <a:t> (</a:t>
            </a:r>
            <a:r>
              <a:rPr lang="en-US" sz="1400" u="sng" dirty="0">
                <a:latin typeface="Cambria" panose="02040503050406030204" pitchFamily="18" charset="0"/>
                <a:hlinkClick r:id="rId2"/>
              </a:rPr>
              <a:t>pixabay.com</a:t>
            </a:r>
            <a:r>
              <a:rPr lang="en-US" sz="1400" dirty="0">
                <a:latin typeface="Cambria" panose="02040503050406030204" pitchFamily="18" charset="0"/>
              </a:rPr>
              <a:t>) and are in the public domain.  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  <a:p>
            <a:r>
              <a:rPr lang="en-US" sz="800" dirty="0">
                <a:latin typeface="Cambria" panose="02040503050406030204" pitchFamily="18" charset="0"/>
              </a:rPr>
              <a:t> </a:t>
            </a:r>
            <a:endParaRPr lang="en-US" sz="800" dirty="0" smtClean="0">
              <a:effectLst/>
              <a:latin typeface="Cambria" panose="02040503050406030204" pitchFamily="18" charset="0"/>
            </a:endParaRPr>
          </a:p>
          <a:p>
            <a:r>
              <a:rPr lang="en-US" sz="1400" dirty="0" err="1">
                <a:latin typeface="Cambria" panose="02040503050406030204" pitchFamily="18" charset="0"/>
              </a:rPr>
              <a:t>Baldino</a:t>
            </a:r>
            <a:r>
              <a:rPr lang="en-US" sz="1400" dirty="0">
                <a:latin typeface="Cambria" panose="02040503050406030204" pitchFamily="18" charset="0"/>
              </a:rPr>
              <a:t>, Shannon, and Lisa Fink. "The Classroom Blog: Enhancing Critical Thinking, Substantive Discussion, and Appropriate Online Interaction." Voices From the Middle 22.2 (2014): 29-33. ProQuest Education Journals. Web. 27 Feb. 2016.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  <a:p>
            <a:r>
              <a:rPr lang="en-US" sz="800" dirty="0">
                <a:latin typeface="Cambria" panose="02040503050406030204" pitchFamily="18" charset="0"/>
              </a:rPr>
              <a:t> </a:t>
            </a:r>
            <a:endParaRPr lang="en-US" sz="800" dirty="0" smtClean="0">
              <a:effectLst/>
              <a:latin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</a:rPr>
              <a:t>Brann, </a:t>
            </a:r>
            <a:r>
              <a:rPr lang="en-US" sz="1400" dirty="0" err="1">
                <a:latin typeface="Cambria" panose="02040503050406030204" pitchFamily="18" charset="0"/>
              </a:rPr>
              <a:t>Alise</a:t>
            </a:r>
            <a:r>
              <a:rPr lang="en-US" sz="1400" dirty="0">
                <a:latin typeface="Cambria" panose="02040503050406030204" pitchFamily="18" charset="0"/>
              </a:rPr>
              <a:t>, Tracy Gray, Judy </a:t>
            </a:r>
            <a:r>
              <a:rPr lang="en-US" sz="1400" dirty="0" err="1">
                <a:latin typeface="Cambria" panose="02040503050406030204" pitchFamily="18" charset="0"/>
              </a:rPr>
              <a:t>Zorfass</a:t>
            </a:r>
            <a:r>
              <a:rPr lang="en-US" sz="1400" dirty="0">
                <a:latin typeface="Cambria" panose="02040503050406030204" pitchFamily="18" charset="0"/>
              </a:rPr>
              <a:t>, and </a:t>
            </a:r>
            <a:r>
              <a:rPr lang="en-US" sz="1400" dirty="0" err="1">
                <a:latin typeface="Cambria" panose="02040503050406030204" pitchFamily="18" charset="0"/>
              </a:rPr>
              <a:t>PowerUp</a:t>
            </a:r>
            <a:r>
              <a:rPr lang="en-US" sz="1400" dirty="0">
                <a:latin typeface="Cambria" panose="02040503050406030204" pitchFamily="18" charset="0"/>
              </a:rPr>
              <a:t> WHATWORKS. "Writing for the Web: Blogs and Wikis to Support Literacy." LD Online. LD Online, 2010. Web. 26 Feb. 2016. &lt;http://www.ldonline.org/article/61329/&gt;.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  <a:p>
            <a:r>
              <a:rPr lang="en-US" sz="800" dirty="0">
                <a:latin typeface="Cambria" panose="02040503050406030204" pitchFamily="18" charset="0"/>
              </a:rPr>
              <a:t> </a:t>
            </a:r>
            <a:endParaRPr lang="en-US" sz="800" dirty="0" smtClean="0">
              <a:effectLst/>
              <a:latin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</a:rPr>
              <a:t>Byrne, Richard. "Cool Tools for Featuring Student Book Reviews." The Digital Shift. School Library Journal, 03 Feb. 2014. Web. 26 Feb. 2016. &lt;http://www.thedigitalshift.com/2014/02/opinion/cool-tools/showcase-student-book-reviews-cool-tools/&gt;.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  <a:p>
            <a:r>
              <a:rPr lang="en-US" sz="800" dirty="0">
                <a:latin typeface="Cambria" panose="02040503050406030204" pitchFamily="18" charset="0"/>
              </a:rPr>
              <a:t> </a:t>
            </a:r>
            <a:endParaRPr lang="en-US" sz="800" dirty="0" smtClean="0">
              <a:effectLst/>
              <a:latin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</a:rPr>
              <a:t>"ISTE Standards for Students." ISTE Standards for Students. International Society for Technology in Education, </a:t>
            </a:r>
            <a:r>
              <a:rPr lang="en-US" sz="1400" dirty="0" err="1">
                <a:latin typeface="Cambria" panose="02040503050406030204" pitchFamily="18" charset="0"/>
              </a:rPr>
              <a:t>n.d.</a:t>
            </a:r>
            <a:r>
              <a:rPr lang="en-US" sz="1400" dirty="0">
                <a:latin typeface="Cambria" panose="02040503050406030204" pitchFamily="18" charset="0"/>
              </a:rPr>
              <a:t> Web. 26 Feb. 2016. &lt;http://www.iste.org/standards/ISTE-standards/standards-for-students&gt;.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  <a:p>
            <a:r>
              <a:rPr lang="en-US" sz="800" dirty="0">
                <a:latin typeface="Cambria" panose="02040503050406030204" pitchFamily="18" charset="0"/>
              </a:rPr>
              <a:t> </a:t>
            </a:r>
            <a:endParaRPr lang="en-US" sz="800" dirty="0" smtClean="0">
              <a:effectLst/>
              <a:latin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</a:rPr>
              <a:t>Ward, Jason M. "Blog Assisted Language Learning (BALL): Push Button Publishing for the Pupils." TEFL Web Journal 3.1 (2004): 1-16. 2004. Web. 26 Feb. 2016. &lt;http://www.esp-world.info/Articles_26/push%20button%20publishing%20ward%202004.pdf&gt;.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  <a:p>
            <a:r>
              <a:rPr lang="en-US" sz="800" dirty="0">
                <a:latin typeface="Cambria" panose="02040503050406030204" pitchFamily="18" charset="0"/>
              </a:rPr>
              <a:t> </a:t>
            </a:r>
            <a:endParaRPr lang="en-US" sz="800" dirty="0" smtClean="0">
              <a:effectLst/>
              <a:latin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</a:rPr>
              <a:t>Waters, Sue. "The State of Educational Blogging 2013." The Edublogger: The State of Educational Blogging 2013. </a:t>
            </a:r>
            <a:r>
              <a:rPr lang="en-US" sz="1400" dirty="0" err="1">
                <a:latin typeface="Cambria" panose="02040503050406030204" pitchFamily="18" charset="0"/>
              </a:rPr>
              <a:t>EduBlogs</a:t>
            </a:r>
            <a:r>
              <a:rPr lang="en-US" sz="1400" dirty="0">
                <a:latin typeface="Cambria" panose="02040503050406030204" pitchFamily="18" charset="0"/>
              </a:rPr>
              <a:t>, 08 Aug. 2013. Web. 26 Feb. 2016. &lt;http://www.theedublogger.com/2013/08/08/the-state-of-educational-blogging-2013/&gt;.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  <a:p>
            <a:r>
              <a:rPr lang="en-US" sz="800" dirty="0">
                <a:latin typeface="Cambria" panose="02040503050406030204" pitchFamily="18" charset="0"/>
              </a:rPr>
              <a:t> </a:t>
            </a:r>
            <a:endParaRPr lang="en-US" sz="800" dirty="0" smtClean="0">
              <a:effectLst/>
              <a:latin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</a:rPr>
              <a:t>"Wikis." Center for Teaching. Vanderbilt University, </a:t>
            </a:r>
            <a:r>
              <a:rPr lang="en-US" sz="1400" dirty="0" err="1">
                <a:latin typeface="Cambria" panose="02040503050406030204" pitchFamily="18" charset="0"/>
              </a:rPr>
              <a:t>n.d.</a:t>
            </a:r>
            <a:r>
              <a:rPr lang="en-US" sz="1400" dirty="0">
                <a:latin typeface="Cambria" panose="02040503050406030204" pitchFamily="18" charset="0"/>
              </a:rPr>
              <a:t> Web. 27 Feb. 2016. &lt;https://cft.vanderbilt.edu/guides-sub-pages/wikis</a:t>
            </a:r>
            <a:r>
              <a:rPr lang="en-US" sz="1400" dirty="0" smtClean="0">
                <a:latin typeface="Cambria" panose="02040503050406030204" pitchFamily="18" charset="0"/>
              </a:rPr>
              <a:t>/&gt;.</a:t>
            </a:r>
            <a:endParaRPr lang="en-US" sz="1400" dirty="0" smtClean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3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4" y="1579955"/>
            <a:ext cx="5257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/>
              <a:t>About the Author, Carol </a:t>
            </a:r>
            <a:r>
              <a:rPr lang="en-US" sz="3000" b="1" dirty="0" smtClean="0"/>
              <a:t>Wellen</a:t>
            </a:r>
          </a:p>
          <a:p>
            <a:pPr lvl="0"/>
            <a:endParaRPr lang="en-US" sz="1000" dirty="0"/>
          </a:p>
          <a:p>
            <a:r>
              <a:rPr lang="en-US" sz="3000" dirty="0"/>
              <a:t>I am a teacher in Frederick, </a:t>
            </a:r>
            <a:r>
              <a:rPr lang="en-US" sz="3000" dirty="0" smtClean="0"/>
              <a:t>MD </a:t>
            </a:r>
            <a:r>
              <a:rPr lang="en-US" sz="3000" dirty="0"/>
              <a:t>and currently a graduate student at McDaniel College. </a:t>
            </a:r>
            <a:endParaRPr lang="en-US" sz="3000" dirty="0" smtClean="0"/>
          </a:p>
          <a:p>
            <a:endParaRPr lang="en-US" sz="1000" dirty="0" smtClean="0">
              <a:effectLst/>
            </a:endParaRPr>
          </a:p>
          <a:p>
            <a:r>
              <a:rPr lang="en-US" sz="3000" dirty="0"/>
              <a:t>You can follow me on </a:t>
            </a:r>
            <a:r>
              <a:rPr lang="en-US" sz="3000" dirty="0" smtClean="0"/>
              <a:t>Twitter  </a:t>
            </a:r>
            <a:r>
              <a:rPr lang="en-US" sz="3000" dirty="0"/>
              <a:t>@</a:t>
            </a:r>
            <a:r>
              <a:rPr lang="en-US" sz="3000" dirty="0" err="1"/>
              <a:t>CarolLWellen</a:t>
            </a:r>
            <a:r>
              <a:rPr lang="en-US" sz="3000" dirty="0" smtClean="0"/>
              <a:t>.</a:t>
            </a:r>
            <a:r>
              <a:rPr lang="en-US" sz="3000" dirty="0"/>
              <a:t> </a:t>
            </a:r>
            <a:endParaRPr lang="en-US" sz="3000" dirty="0" smtClean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1005"/>
            <a:ext cx="2286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7943" y="5314117"/>
            <a:ext cx="7173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This </a:t>
            </a:r>
            <a:r>
              <a:rPr lang="en-US" sz="2400" b="1" dirty="0" err="1" smtClean="0"/>
              <a:t>Voicethread</a:t>
            </a:r>
            <a:r>
              <a:rPr lang="en-US" sz="2400" b="1" dirty="0" smtClean="0"/>
              <a:t> is licensed under a Creative Commons Attribution-</a:t>
            </a:r>
            <a:r>
              <a:rPr lang="en-US" sz="2400" b="1" dirty="0" err="1" smtClean="0"/>
              <a:t>ShareAlike</a:t>
            </a:r>
            <a:r>
              <a:rPr lang="en-US" sz="2400" b="1" dirty="0" smtClean="0"/>
              <a:t> 4.0 International License.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506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4" y="3357364"/>
            <a:ext cx="4953000" cy="3500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40950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mbria" panose="02040503050406030204" pitchFamily="18" charset="0"/>
              </a:rPr>
              <a:t>Some </a:t>
            </a:r>
            <a:r>
              <a:rPr lang="en-US" sz="3000" b="1" dirty="0">
                <a:latin typeface="Cambria" panose="02040503050406030204" pitchFamily="18" charset="0"/>
              </a:rPr>
              <a:t>ways blogs can be </a:t>
            </a:r>
            <a:r>
              <a:rPr lang="en-US" sz="3000" b="1" dirty="0" smtClean="0">
                <a:latin typeface="Cambria" panose="02040503050406030204" pitchFamily="18" charset="0"/>
              </a:rPr>
              <a:t>used:</a:t>
            </a:r>
            <a:endParaRPr lang="en-US" sz="3000" b="1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 journal for reading responses in language </a:t>
            </a:r>
            <a:r>
              <a:rPr lang="en-US" sz="2800" dirty="0" smtClean="0">
                <a:latin typeface="Cambria" panose="02040503050406030204" pitchFamily="18" charset="0"/>
              </a:rPr>
              <a:t>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a </a:t>
            </a:r>
            <a:r>
              <a:rPr lang="en-US" sz="2800" dirty="0">
                <a:latin typeface="Cambria" panose="02040503050406030204" pitchFamily="18" charset="0"/>
              </a:rPr>
              <a:t>place for students to reflect on what they have read or </a:t>
            </a:r>
            <a:r>
              <a:rPr lang="en-US" sz="2800" dirty="0" smtClean="0">
                <a:latin typeface="Cambria" panose="02040503050406030204" pitchFamily="18" charset="0"/>
              </a:rPr>
              <a:t>learned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a </a:t>
            </a:r>
            <a:r>
              <a:rPr lang="en-US" sz="2800" dirty="0">
                <a:latin typeface="Cambria" panose="02040503050406030204" pitchFamily="18" charset="0"/>
              </a:rPr>
              <a:t>way to encourage discussion among students about a particular topic or </a:t>
            </a:r>
            <a:r>
              <a:rPr lang="en-US" sz="2800" dirty="0" smtClean="0">
                <a:latin typeface="Cambria" panose="02040503050406030204" pitchFamily="18" charset="0"/>
              </a:rPr>
              <a:t>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an </a:t>
            </a:r>
            <a:r>
              <a:rPr lang="en-US" sz="2800" dirty="0">
                <a:latin typeface="Cambria" panose="02040503050406030204" pitchFamily="18" charset="0"/>
              </a:rPr>
              <a:t>online portfolio of student writings throughout the </a:t>
            </a:r>
            <a:r>
              <a:rPr lang="en-US" sz="2800" dirty="0" smtClean="0">
                <a:latin typeface="Cambria" panose="02040503050406030204" pitchFamily="18" charset="0"/>
              </a:rPr>
              <a:t>year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8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r="7860"/>
          <a:stretch/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3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17" y="2057400"/>
            <a:ext cx="3886201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/>
        </p:blipFill>
        <p:spPr>
          <a:xfrm>
            <a:off x="1" y="402431"/>
            <a:ext cx="3474720" cy="2340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619"/>
            <a:ext cx="3474720" cy="2309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603"/>
          <a:stretch/>
        </p:blipFill>
        <p:spPr>
          <a:xfrm>
            <a:off x="5584823" y="4114800"/>
            <a:ext cx="3474720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6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800779" cy="3198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766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91440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743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" panose="02040604050505020304" pitchFamily="18" charset="0"/>
              </a:rPr>
              <a:t>Wiki</a:t>
            </a:r>
            <a:endParaRPr lang="en-US" sz="60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0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600200"/>
            <a:ext cx="541020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mbria" panose="02040503050406030204" pitchFamily="18" charset="0"/>
              </a:rPr>
              <a:t>Some ways wikis can be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for </a:t>
            </a:r>
            <a:r>
              <a:rPr lang="en-US" sz="2800" dirty="0">
                <a:latin typeface="Cambria" panose="02040503050406030204" pitchFamily="18" charset="0"/>
              </a:rPr>
              <a:t>research projects 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</a:t>
            </a:r>
            <a:r>
              <a:rPr lang="en-US" sz="2800" dirty="0" smtClean="0">
                <a:latin typeface="Cambria" panose="02040503050406030204" pitchFamily="18" charset="0"/>
              </a:rPr>
              <a:t>nnotated bibliographies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</a:t>
            </a:r>
            <a:r>
              <a:rPr lang="en-US" sz="2800" dirty="0" smtClean="0">
                <a:latin typeface="Cambria" panose="02040503050406030204" pitchFamily="18" charset="0"/>
              </a:rPr>
              <a:t> glossary </a:t>
            </a:r>
            <a:r>
              <a:rPr lang="en-US" sz="2800" dirty="0">
                <a:latin typeface="Cambria" panose="02040503050406030204" pitchFamily="18" charset="0"/>
              </a:rPr>
              <a:t>of useful terms 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collection of links </a:t>
            </a:r>
            <a:r>
              <a:rPr lang="en-US" sz="2800" dirty="0" smtClean="0">
                <a:latin typeface="Cambria" panose="02040503050406030204" pitchFamily="18" charset="0"/>
              </a:rPr>
              <a:t>relevant </a:t>
            </a:r>
            <a:r>
              <a:rPr lang="en-US" sz="2800" dirty="0">
                <a:latin typeface="Cambria" panose="02040503050406030204" pitchFamily="18" charset="0"/>
              </a:rPr>
              <a:t>to the class</a:t>
            </a:r>
          </a:p>
        </p:txBody>
      </p:sp>
    </p:spTree>
    <p:extLst>
      <p:ext uri="{BB962C8B-B14F-4D97-AF65-F5344CB8AC3E}">
        <p14:creationId xmlns:p14="http://schemas.microsoft.com/office/powerpoint/2010/main" val="282687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146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Technology in the Classroom:   Using blogs and wikis  with your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Carol</cp:lastModifiedBy>
  <cp:revision>11</cp:revision>
  <dcterms:created xsi:type="dcterms:W3CDTF">2016-02-27T05:42:45Z</dcterms:created>
  <dcterms:modified xsi:type="dcterms:W3CDTF">2016-02-27T09:39:27Z</dcterms:modified>
</cp:coreProperties>
</file>